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648" r:id="rId1"/>
  </p:sldMasterIdLst>
  <p:notesMasterIdLst>
    <p:notesMasterId r:id="rId31"/>
  </p:notesMasterIdLst>
  <p:sldIdLst>
    <p:sldId id="270" r:id="rId2"/>
    <p:sldId id="269" r:id="rId3"/>
    <p:sldId id="271" r:id="rId4"/>
    <p:sldId id="274" r:id="rId5"/>
    <p:sldId id="277" r:id="rId6"/>
    <p:sldId id="278" r:id="rId7"/>
    <p:sldId id="280" r:id="rId8"/>
    <p:sldId id="281" r:id="rId9"/>
    <p:sldId id="282" r:id="rId10"/>
    <p:sldId id="272" r:id="rId11"/>
    <p:sldId id="275" r:id="rId12"/>
    <p:sldId id="283" r:id="rId13"/>
    <p:sldId id="284" r:id="rId14"/>
    <p:sldId id="285" r:id="rId15"/>
    <p:sldId id="273" r:id="rId16"/>
    <p:sldId id="276" r:id="rId17"/>
    <p:sldId id="287" r:id="rId18"/>
    <p:sldId id="288" r:id="rId19"/>
    <p:sldId id="290" r:id="rId20"/>
    <p:sldId id="289" r:id="rId21"/>
    <p:sldId id="292" r:id="rId22"/>
    <p:sldId id="294" r:id="rId23"/>
    <p:sldId id="296" r:id="rId24"/>
    <p:sldId id="297" r:id="rId25"/>
    <p:sldId id="293" r:id="rId26"/>
    <p:sldId id="286" r:id="rId27"/>
    <p:sldId id="298" r:id="rId28"/>
    <p:sldId id="299" r:id="rId29"/>
    <p:sldId id="279" r:id="rId30"/>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0844" autoAdjust="0"/>
  </p:normalViewPr>
  <p:slideViewPr>
    <p:cSldViewPr>
      <p:cViewPr varScale="1">
        <p:scale>
          <a:sx n="84" d="100"/>
          <a:sy n="84" d="100"/>
        </p:scale>
        <p:origin x="49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CA"/>
          </a:p>
        </p:txBody>
      </p:sp>
      <p:sp>
        <p:nvSpPr>
          <p:cNvPr id="3" name="Espace réservé de la date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26E73E63-7DDF-4081-B76F-19BF2A34F214}" type="datetimeFigureOut">
              <a:rPr lang="fr-CA" smtClean="0"/>
              <a:t>2018-01-17</a:t>
            </a:fld>
            <a:endParaRPr lang="fr-CA"/>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fr-CA"/>
          </a:p>
        </p:txBody>
      </p:sp>
      <p:sp>
        <p:nvSpPr>
          <p:cNvPr id="5" name="Espace réservé des commentaires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fr-CA"/>
          </a:p>
        </p:txBody>
      </p:sp>
      <p:sp>
        <p:nvSpPr>
          <p:cNvPr id="7" name="Espace réservé du numéro de diapositiv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1495AB1C-E8AF-4A65-845E-62BCC69784D5}" type="slidenum">
              <a:rPr lang="fr-CA" smtClean="0"/>
              <a:t>‹N°›</a:t>
            </a:fld>
            <a:endParaRPr lang="fr-CA"/>
          </a:p>
        </p:txBody>
      </p:sp>
    </p:spTree>
    <p:extLst>
      <p:ext uri="{BB962C8B-B14F-4D97-AF65-F5344CB8AC3E}">
        <p14:creationId xmlns:p14="http://schemas.microsoft.com/office/powerpoint/2010/main" val="2577757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altLang="fr-FR" dirty="0" smtClean="0"/>
              <a:t>Les styles de police </a:t>
            </a:r>
            <a:r>
              <a:rPr lang="en-US" altLang="fr-FR" dirty="0" err="1" smtClean="0"/>
              <a:t>sont</a:t>
            </a:r>
            <a:r>
              <a:rPr lang="en-US" altLang="fr-FR" dirty="0" smtClean="0"/>
              <a:t> déjà </a:t>
            </a:r>
            <a:r>
              <a:rPr lang="en-US" altLang="fr-FR" dirty="0" err="1" smtClean="0"/>
              <a:t>adaptés</a:t>
            </a:r>
            <a:r>
              <a:rPr lang="en-US" altLang="fr-FR" dirty="0" smtClean="0"/>
              <a:t>. </a:t>
            </a:r>
            <a:r>
              <a:rPr lang="en-US" altLang="fr-FR" dirty="0" err="1" smtClean="0"/>
              <a:t>Vous</a:t>
            </a:r>
            <a:r>
              <a:rPr lang="en-US" altLang="fr-FR" dirty="0" smtClean="0"/>
              <a:t> </a:t>
            </a:r>
            <a:r>
              <a:rPr lang="en-US" altLang="fr-FR" dirty="0" err="1" smtClean="0"/>
              <a:t>pouvez</a:t>
            </a:r>
            <a:r>
              <a:rPr lang="en-US" altLang="fr-FR" dirty="0" smtClean="0"/>
              <a:t> les modifier, </a:t>
            </a:r>
            <a:r>
              <a:rPr lang="en-US" altLang="fr-FR" dirty="0" err="1" smtClean="0"/>
              <a:t>mais</a:t>
            </a:r>
            <a:r>
              <a:rPr lang="en-US" altLang="fr-FR" dirty="0" smtClean="0"/>
              <a:t> par souci </a:t>
            </a:r>
            <a:r>
              <a:rPr lang="en-US" altLang="fr-FR" dirty="0" err="1" smtClean="0"/>
              <a:t>d'uniformité</a:t>
            </a:r>
            <a:r>
              <a:rPr lang="en-US" altLang="fr-FR" dirty="0" smtClean="0"/>
              <a:t>, nous </a:t>
            </a:r>
            <a:r>
              <a:rPr lang="en-US" altLang="fr-FR" dirty="0" err="1" smtClean="0"/>
              <a:t>suggérons</a:t>
            </a:r>
            <a:r>
              <a:rPr lang="en-US" altLang="fr-FR" dirty="0" smtClean="0"/>
              <a:t> </a:t>
            </a:r>
            <a:r>
              <a:rPr lang="en-US" altLang="fr-FR" dirty="0" err="1" smtClean="0"/>
              <a:t>que</a:t>
            </a:r>
            <a:r>
              <a:rPr lang="en-US" altLang="fr-FR" dirty="0" smtClean="0"/>
              <a:t> </a:t>
            </a:r>
            <a:r>
              <a:rPr lang="en-US" altLang="fr-FR" dirty="0" err="1" smtClean="0"/>
              <a:t>vous</a:t>
            </a:r>
            <a:r>
              <a:rPr lang="en-US" altLang="fr-FR" dirty="0" smtClean="0"/>
              <a:t> les </a:t>
            </a:r>
            <a:r>
              <a:rPr lang="en-US" altLang="fr-FR" dirty="0" err="1" smtClean="0"/>
              <a:t>utilisiez</a:t>
            </a:r>
            <a:r>
              <a:rPr lang="en-US" altLang="fr-FR" dirty="0" smtClean="0"/>
              <a:t> </a:t>
            </a:r>
            <a:r>
              <a:rPr lang="en-US" altLang="fr-FR" dirty="0" err="1" smtClean="0"/>
              <a:t>ainsi</a:t>
            </a:r>
            <a:r>
              <a:rPr lang="en-US" altLang="fr-FR" dirty="0" smtClean="0"/>
              <a:t>. Si </a:t>
            </a:r>
            <a:r>
              <a:rPr lang="en-US" altLang="fr-FR" dirty="0" err="1" smtClean="0"/>
              <a:t>vous</a:t>
            </a:r>
            <a:r>
              <a:rPr lang="en-US" altLang="fr-FR" dirty="0" smtClean="0"/>
              <a:t> </a:t>
            </a:r>
            <a:r>
              <a:rPr lang="en-US" altLang="fr-FR" dirty="0" err="1" smtClean="0"/>
              <a:t>avez</a:t>
            </a:r>
            <a:r>
              <a:rPr lang="en-US" altLang="fr-FR" dirty="0" smtClean="0"/>
              <a:t> </a:t>
            </a:r>
            <a:r>
              <a:rPr lang="en-US" altLang="fr-FR" dirty="0" err="1" smtClean="0"/>
              <a:t>besoin</a:t>
            </a:r>
            <a:r>
              <a:rPr lang="en-US" altLang="fr-FR" dirty="0" smtClean="0"/>
              <a:t> </a:t>
            </a:r>
            <a:r>
              <a:rPr lang="en-US" altLang="fr-FR" dirty="0" err="1" smtClean="0"/>
              <a:t>d'entrer</a:t>
            </a:r>
            <a:r>
              <a:rPr lang="en-US" altLang="fr-FR" dirty="0" smtClean="0"/>
              <a:t> beaucoup de </a:t>
            </a:r>
            <a:r>
              <a:rPr lang="en-US" altLang="fr-FR" dirty="0" err="1" smtClean="0"/>
              <a:t>texte</a:t>
            </a:r>
            <a:r>
              <a:rPr lang="en-US" altLang="fr-FR" dirty="0" smtClean="0"/>
              <a:t>, </a:t>
            </a:r>
            <a:r>
              <a:rPr lang="en-US" altLang="fr-FR" dirty="0" err="1" smtClean="0"/>
              <a:t>réduisez</a:t>
            </a:r>
            <a:r>
              <a:rPr lang="en-US" altLang="fr-FR" dirty="0" smtClean="0"/>
              <a:t> la </a:t>
            </a:r>
            <a:r>
              <a:rPr lang="en-US" altLang="fr-FR" dirty="0" err="1" smtClean="0"/>
              <a:t>taille</a:t>
            </a:r>
            <a:r>
              <a:rPr lang="en-US" altLang="fr-FR" dirty="0" smtClean="0"/>
              <a:t> de la police.</a:t>
            </a:r>
            <a:r>
              <a:rPr lang="en-US" altLang="fr-FR" baseline="0" dirty="0" smtClean="0"/>
              <a:t> </a:t>
            </a:r>
            <a:r>
              <a:rPr lang="en-US" altLang="fr-FR" dirty="0" err="1" smtClean="0"/>
              <a:t>Évitez</a:t>
            </a:r>
            <a:r>
              <a:rPr lang="en-US" altLang="fr-FR" dirty="0" smtClean="0"/>
              <a:t> de faire </a:t>
            </a:r>
            <a:r>
              <a:rPr lang="en-US" altLang="fr-FR" dirty="0" err="1" smtClean="0"/>
              <a:t>entrer</a:t>
            </a:r>
            <a:r>
              <a:rPr lang="en-US" altLang="fr-FR" dirty="0" smtClean="0"/>
              <a:t> le </a:t>
            </a:r>
            <a:r>
              <a:rPr lang="en-US" altLang="fr-FR" dirty="0" err="1" smtClean="0"/>
              <a:t>texte</a:t>
            </a:r>
            <a:r>
              <a:rPr lang="en-US" altLang="fr-FR" dirty="0" smtClean="0"/>
              <a:t> </a:t>
            </a:r>
            <a:r>
              <a:rPr lang="en-US" altLang="fr-FR" dirty="0" err="1" smtClean="0"/>
              <a:t>dans</a:t>
            </a:r>
            <a:r>
              <a:rPr lang="en-US" altLang="fr-FR" dirty="0" smtClean="0"/>
              <a:t> la </a:t>
            </a:r>
            <a:r>
              <a:rPr lang="en-US" altLang="fr-FR" dirty="0" err="1" smtClean="0"/>
              <a:t>bande</a:t>
            </a:r>
            <a:r>
              <a:rPr lang="en-US" altLang="fr-FR" dirty="0" smtClean="0"/>
              <a:t> de gauche.</a:t>
            </a:r>
          </a:p>
          <a:p>
            <a:endParaRPr lang="en-US" altLang="fr-FR" dirty="0" smtClean="0"/>
          </a:p>
          <a:p>
            <a:r>
              <a:rPr lang="en-US" altLang="fr-FR" dirty="0" err="1" smtClean="0"/>
              <a:t>Éviter</a:t>
            </a:r>
            <a:r>
              <a:rPr lang="en-US" altLang="fr-FR" dirty="0" smtClean="0"/>
              <a:t> de </a:t>
            </a:r>
            <a:r>
              <a:rPr lang="en-US" altLang="fr-FR" dirty="0" err="1" smtClean="0"/>
              <a:t>déplacer</a:t>
            </a:r>
            <a:r>
              <a:rPr lang="en-US" altLang="fr-FR" dirty="0" smtClean="0"/>
              <a:t> les </a:t>
            </a:r>
            <a:r>
              <a:rPr lang="en-US" altLang="fr-FR" dirty="0" err="1" smtClean="0"/>
              <a:t>boîtes</a:t>
            </a:r>
            <a:r>
              <a:rPr lang="en-US" altLang="fr-FR" dirty="0" smtClean="0"/>
              <a:t> </a:t>
            </a:r>
            <a:r>
              <a:rPr lang="en-US" altLang="fr-FR" dirty="0" err="1" smtClean="0"/>
              <a:t>textes</a:t>
            </a:r>
            <a:r>
              <a:rPr lang="en-US" altLang="fr-FR" dirty="0" smtClean="0"/>
              <a:t> </a:t>
            </a:r>
            <a:r>
              <a:rPr lang="en-US" altLang="fr-FR" dirty="0" err="1" smtClean="0"/>
              <a:t>sauf</a:t>
            </a:r>
            <a:r>
              <a:rPr lang="en-US" altLang="fr-FR" dirty="0" smtClean="0"/>
              <a:t> </a:t>
            </a:r>
            <a:r>
              <a:rPr lang="en-US" altLang="fr-FR" dirty="0" err="1" smtClean="0"/>
              <a:t>si</a:t>
            </a:r>
            <a:r>
              <a:rPr lang="en-US" altLang="fr-FR" dirty="0" smtClean="0"/>
              <a:t> </a:t>
            </a:r>
            <a:r>
              <a:rPr lang="en-US" altLang="fr-FR" dirty="0" err="1" smtClean="0"/>
              <a:t>vous</a:t>
            </a:r>
            <a:r>
              <a:rPr lang="en-US" altLang="fr-FR" dirty="0" smtClean="0"/>
              <a:t> </a:t>
            </a:r>
            <a:r>
              <a:rPr lang="en-US" altLang="fr-FR" dirty="0" err="1" smtClean="0"/>
              <a:t>devez</a:t>
            </a:r>
            <a:r>
              <a:rPr lang="en-US" altLang="fr-FR" dirty="0" smtClean="0"/>
              <a:t> placer de </a:t>
            </a:r>
            <a:r>
              <a:rPr lang="en-US" altLang="fr-FR" dirty="0" err="1" smtClean="0"/>
              <a:t>grandes</a:t>
            </a:r>
            <a:r>
              <a:rPr lang="en-US" altLang="fr-FR" dirty="0" smtClean="0"/>
              <a:t> images </a:t>
            </a:r>
            <a:r>
              <a:rPr lang="en-US" altLang="fr-FR" dirty="0" err="1" smtClean="0"/>
              <a:t>ou</a:t>
            </a:r>
            <a:r>
              <a:rPr lang="en-US" altLang="fr-FR" dirty="0" smtClean="0"/>
              <a:t> des tableaux </a:t>
            </a:r>
            <a:r>
              <a:rPr lang="en-US" altLang="fr-FR" dirty="0" err="1" smtClean="0"/>
              <a:t>dans</a:t>
            </a:r>
            <a:r>
              <a:rPr lang="en-US" altLang="fr-FR" dirty="0" smtClean="0"/>
              <a:t> la page.</a:t>
            </a:r>
            <a:endParaRPr lang="fr-CA" dirty="0" smtClean="0"/>
          </a:p>
        </p:txBody>
      </p:sp>
      <p:sp>
        <p:nvSpPr>
          <p:cNvPr id="4" name="Espace réservé du numéro de diapositive 3"/>
          <p:cNvSpPr>
            <a:spLocks noGrp="1"/>
          </p:cNvSpPr>
          <p:nvPr>
            <p:ph type="sldNum" sz="quarter" idx="10"/>
          </p:nvPr>
        </p:nvSpPr>
        <p:spPr/>
        <p:txBody>
          <a:bodyPr/>
          <a:lstStyle/>
          <a:p>
            <a:fld id="{1495AB1C-E8AF-4A65-845E-62BCC69784D5}" type="slidenum">
              <a:rPr lang="fr-CA" smtClean="0"/>
              <a:t>1</a:t>
            </a:fld>
            <a:endParaRPr lang="fr-CA"/>
          </a:p>
        </p:txBody>
      </p:sp>
    </p:spTree>
    <p:extLst>
      <p:ext uri="{BB962C8B-B14F-4D97-AF65-F5344CB8AC3E}">
        <p14:creationId xmlns:p14="http://schemas.microsoft.com/office/powerpoint/2010/main" val="3335094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smtClean="0"/>
          </a:p>
        </p:txBody>
      </p:sp>
      <p:sp>
        <p:nvSpPr>
          <p:cNvPr id="4" name="Espace réservé du numéro de diapositive 3"/>
          <p:cNvSpPr>
            <a:spLocks noGrp="1"/>
          </p:cNvSpPr>
          <p:nvPr>
            <p:ph type="sldNum" sz="quarter" idx="10"/>
          </p:nvPr>
        </p:nvSpPr>
        <p:spPr/>
        <p:txBody>
          <a:bodyPr/>
          <a:lstStyle/>
          <a:p>
            <a:fld id="{1495AB1C-E8AF-4A65-845E-62BCC69784D5}" type="slidenum">
              <a:rPr lang="fr-CA" smtClean="0"/>
              <a:t>10</a:t>
            </a:fld>
            <a:endParaRPr lang="fr-CA"/>
          </a:p>
        </p:txBody>
      </p:sp>
    </p:spTree>
    <p:extLst>
      <p:ext uri="{BB962C8B-B14F-4D97-AF65-F5344CB8AC3E}">
        <p14:creationId xmlns:p14="http://schemas.microsoft.com/office/powerpoint/2010/main" val="1177558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smtClean="0"/>
          </a:p>
        </p:txBody>
      </p:sp>
      <p:sp>
        <p:nvSpPr>
          <p:cNvPr id="4" name="Espace réservé du numéro de diapositive 3"/>
          <p:cNvSpPr>
            <a:spLocks noGrp="1"/>
          </p:cNvSpPr>
          <p:nvPr>
            <p:ph type="sldNum" sz="quarter" idx="10"/>
          </p:nvPr>
        </p:nvSpPr>
        <p:spPr/>
        <p:txBody>
          <a:bodyPr/>
          <a:lstStyle/>
          <a:p>
            <a:fld id="{1495AB1C-E8AF-4A65-845E-62BCC69784D5}" type="slidenum">
              <a:rPr lang="fr-CA" smtClean="0"/>
              <a:t>11</a:t>
            </a:fld>
            <a:endParaRPr lang="fr-CA"/>
          </a:p>
        </p:txBody>
      </p:sp>
    </p:spTree>
    <p:extLst>
      <p:ext uri="{BB962C8B-B14F-4D97-AF65-F5344CB8AC3E}">
        <p14:creationId xmlns:p14="http://schemas.microsoft.com/office/powerpoint/2010/main" val="3958610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smtClean="0"/>
          </a:p>
        </p:txBody>
      </p:sp>
      <p:sp>
        <p:nvSpPr>
          <p:cNvPr id="4" name="Espace réservé du numéro de diapositive 3"/>
          <p:cNvSpPr>
            <a:spLocks noGrp="1"/>
          </p:cNvSpPr>
          <p:nvPr>
            <p:ph type="sldNum" sz="quarter" idx="10"/>
          </p:nvPr>
        </p:nvSpPr>
        <p:spPr/>
        <p:txBody>
          <a:bodyPr/>
          <a:lstStyle/>
          <a:p>
            <a:fld id="{1495AB1C-E8AF-4A65-845E-62BCC69784D5}" type="slidenum">
              <a:rPr lang="fr-CA" smtClean="0"/>
              <a:t>12</a:t>
            </a:fld>
            <a:endParaRPr lang="fr-CA"/>
          </a:p>
        </p:txBody>
      </p:sp>
    </p:spTree>
    <p:extLst>
      <p:ext uri="{BB962C8B-B14F-4D97-AF65-F5344CB8AC3E}">
        <p14:creationId xmlns:p14="http://schemas.microsoft.com/office/powerpoint/2010/main" val="371287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smtClean="0"/>
          </a:p>
        </p:txBody>
      </p:sp>
      <p:sp>
        <p:nvSpPr>
          <p:cNvPr id="4" name="Espace réservé du numéro de diapositive 3"/>
          <p:cNvSpPr>
            <a:spLocks noGrp="1"/>
          </p:cNvSpPr>
          <p:nvPr>
            <p:ph type="sldNum" sz="quarter" idx="10"/>
          </p:nvPr>
        </p:nvSpPr>
        <p:spPr/>
        <p:txBody>
          <a:bodyPr/>
          <a:lstStyle/>
          <a:p>
            <a:fld id="{1495AB1C-E8AF-4A65-845E-62BCC69784D5}" type="slidenum">
              <a:rPr lang="fr-CA" smtClean="0"/>
              <a:t>13</a:t>
            </a:fld>
            <a:endParaRPr lang="fr-CA"/>
          </a:p>
        </p:txBody>
      </p:sp>
    </p:spTree>
    <p:extLst>
      <p:ext uri="{BB962C8B-B14F-4D97-AF65-F5344CB8AC3E}">
        <p14:creationId xmlns:p14="http://schemas.microsoft.com/office/powerpoint/2010/main" val="2566271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smtClean="0"/>
          </a:p>
        </p:txBody>
      </p:sp>
      <p:sp>
        <p:nvSpPr>
          <p:cNvPr id="4" name="Espace réservé du numéro de diapositive 3"/>
          <p:cNvSpPr>
            <a:spLocks noGrp="1"/>
          </p:cNvSpPr>
          <p:nvPr>
            <p:ph type="sldNum" sz="quarter" idx="10"/>
          </p:nvPr>
        </p:nvSpPr>
        <p:spPr/>
        <p:txBody>
          <a:bodyPr/>
          <a:lstStyle/>
          <a:p>
            <a:fld id="{1495AB1C-E8AF-4A65-845E-62BCC69784D5}" type="slidenum">
              <a:rPr lang="fr-CA" smtClean="0"/>
              <a:t>14</a:t>
            </a:fld>
            <a:endParaRPr lang="fr-CA"/>
          </a:p>
        </p:txBody>
      </p:sp>
    </p:spTree>
    <p:extLst>
      <p:ext uri="{BB962C8B-B14F-4D97-AF65-F5344CB8AC3E}">
        <p14:creationId xmlns:p14="http://schemas.microsoft.com/office/powerpoint/2010/main" val="2320590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smtClean="0"/>
          </a:p>
        </p:txBody>
      </p:sp>
      <p:sp>
        <p:nvSpPr>
          <p:cNvPr id="4" name="Espace réservé du numéro de diapositive 3"/>
          <p:cNvSpPr>
            <a:spLocks noGrp="1"/>
          </p:cNvSpPr>
          <p:nvPr>
            <p:ph type="sldNum" sz="quarter" idx="10"/>
          </p:nvPr>
        </p:nvSpPr>
        <p:spPr/>
        <p:txBody>
          <a:bodyPr/>
          <a:lstStyle/>
          <a:p>
            <a:fld id="{1495AB1C-E8AF-4A65-845E-62BCC69784D5}" type="slidenum">
              <a:rPr lang="fr-CA" smtClean="0"/>
              <a:t>15</a:t>
            </a:fld>
            <a:endParaRPr lang="fr-CA"/>
          </a:p>
        </p:txBody>
      </p:sp>
    </p:spTree>
    <p:extLst>
      <p:ext uri="{BB962C8B-B14F-4D97-AF65-F5344CB8AC3E}">
        <p14:creationId xmlns:p14="http://schemas.microsoft.com/office/powerpoint/2010/main" val="3595747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smtClean="0"/>
          </a:p>
        </p:txBody>
      </p:sp>
      <p:sp>
        <p:nvSpPr>
          <p:cNvPr id="4" name="Espace réservé du numéro de diapositive 3"/>
          <p:cNvSpPr>
            <a:spLocks noGrp="1"/>
          </p:cNvSpPr>
          <p:nvPr>
            <p:ph type="sldNum" sz="quarter" idx="10"/>
          </p:nvPr>
        </p:nvSpPr>
        <p:spPr/>
        <p:txBody>
          <a:bodyPr/>
          <a:lstStyle/>
          <a:p>
            <a:fld id="{1495AB1C-E8AF-4A65-845E-62BCC69784D5}" type="slidenum">
              <a:rPr lang="fr-CA" smtClean="0"/>
              <a:t>16</a:t>
            </a:fld>
            <a:endParaRPr lang="fr-CA"/>
          </a:p>
        </p:txBody>
      </p:sp>
    </p:spTree>
    <p:extLst>
      <p:ext uri="{BB962C8B-B14F-4D97-AF65-F5344CB8AC3E}">
        <p14:creationId xmlns:p14="http://schemas.microsoft.com/office/powerpoint/2010/main" val="3915813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smtClean="0"/>
          </a:p>
        </p:txBody>
      </p:sp>
      <p:sp>
        <p:nvSpPr>
          <p:cNvPr id="4" name="Espace réservé du numéro de diapositive 3"/>
          <p:cNvSpPr>
            <a:spLocks noGrp="1"/>
          </p:cNvSpPr>
          <p:nvPr>
            <p:ph type="sldNum" sz="quarter" idx="10"/>
          </p:nvPr>
        </p:nvSpPr>
        <p:spPr/>
        <p:txBody>
          <a:bodyPr/>
          <a:lstStyle/>
          <a:p>
            <a:fld id="{1495AB1C-E8AF-4A65-845E-62BCC69784D5}" type="slidenum">
              <a:rPr lang="fr-CA" smtClean="0"/>
              <a:t>17</a:t>
            </a:fld>
            <a:endParaRPr lang="fr-CA"/>
          </a:p>
        </p:txBody>
      </p:sp>
    </p:spTree>
    <p:extLst>
      <p:ext uri="{BB962C8B-B14F-4D97-AF65-F5344CB8AC3E}">
        <p14:creationId xmlns:p14="http://schemas.microsoft.com/office/powerpoint/2010/main" val="546026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Comme</a:t>
            </a:r>
            <a:r>
              <a:rPr lang="fr-CA" baseline="0" dirty="0" smtClean="0"/>
              <a:t> le souligne </a:t>
            </a:r>
            <a:r>
              <a:rPr lang="fr-CA" baseline="0" dirty="0" err="1" smtClean="0"/>
              <a:t>DeBlois</a:t>
            </a:r>
            <a:r>
              <a:rPr lang="fr-CA" baseline="0" dirty="0" smtClean="0"/>
              <a:t>, la démarche de résolution de problèmes, particulièrement en contexte de situations-problèmes, ne saurait être un processus linéaire. À cet effet, les composantes de la compétence s’inscrivent dans un mouvement dynamique, impliquant des allers-retours entre celles-ci. </a:t>
            </a:r>
            <a:endParaRPr lang="fr-CA" dirty="0" smtClean="0"/>
          </a:p>
        </p:txBody>
      </p:sp>
      <p:sp>
        <p:nvSpPr>
          <p:cNvPr id="4" name="Espace réservé du numéro de diapositive 3"/>
          <p:cNvSpPr>
            <a:spLocks noGrp="1"/>
          </p:cNvSpPr>
          <p:nvPr>
            <p:ph type="sldNum" sz="quarter" idx="10"/>
          </p:nvPr>
        </p:nvSpPr>
        <p:spPr/>
        <p:txBody>
          <a:bodyPr/>
          <a:lstStyle/>
          <a:p>
            <a:fld id="{1495AB1C-E8AF-4A65-845E-62BCC69784D5}" type="slidenum">
              <a:rPr lang="fr-CA" smtClean="0"/>
              <a:t>18</a:t>
            </a:fld>
            <a:endParaRPr lang="fr-CA"/>
          </a:p>
        </p:txBody>
      </p:sp>
    </p:spTree>
    <p:extLst>
      <p:ext uri="{BB962C8B-B14F-4D97-AF65-F5344CB8AC3E}">
        <p14:creationId xmlns:p14="http://schemas.microsoft.com/office/powerpoint/2010/main" val="553798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smtClean="0"/>
          </a:p>
        </p:txBody>
      </p:sp>
      <p:sp>
        <p:nvSpPr>
          <p:cNvPr id="4" name="Espace réservé du numéro de diapositive 3"/>
          <p:cNvSpPr>
            <a:spLocks noGrp="1"/>
          </p:cNvSpPr>
          <p:nvPr>
            <p:ph type="sldNum" sz="quarter" idx="10"/>
          </p:nvPr>
        </p:nvSpPr>
        <p:spPr/>
        <p:txBody>
          <a:bodyPr/>
          <a:lstStyle/>
          <a:p>
            <a:fld id="{1495AB1C-E8AF-4A65-845E-62BCC69784D5}" type="slidenum">
              <a:rPr lang="fr-CA" smtClean="0"/>
              <a:t>19</a:t>
            </a:fld>
            <a:endParaRPr lang="fr-CA"/>
          </a:p>
        </p:txBody>
      </p:sp>
    </p:spTree>
    <p:extLst>
      <p:ext uri="{BB962C8B-B14F-4D97-AF65-F5344CB8AC3E}">
        <p14:creationId xmlns:p14="http://schemas.microsoft.com/office/powerpoint/2010/main" val="3023502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Modalités: échanges et discussions</a:t>
            </a:r>
          </a:p>
        </p:txBody>
      </p:sp>
      <p:sp>
        <p:nvSpPr>
          <p:cNvPr id="4" name="Espace réservé du numéro de diapositive 3"/>
          <p:cNvSpPr>
            <a:spLocks noGrp="1"/>
          </p:cNvSpPr>
          <p:nvPr>
            <p:ph type="sldNum" sz="quarter" idx="10"/>
          </p:nvPr>
        </p:nvSpPr>
        <p:spPr/>
        <p:txBody>
          <a:bodyPr/>
          <a:lstStyle/>
          <a:p>
            <a:fld id="{1495AB1C-E8AF-4A65-845E-62BCC69784D5}" type="slidenum">
              <a:rPr lang="fr-CA" smtClean="0"/>
              <a:t>2</a:t>
            </a:fld>
            <a:endParaRPr lang="fr-CA"/>
          </a:p>
        </p:txBody>
      </p:sp>
    </p:spTree>
    <p:extLst>
      <p:ext uri="{BB962C8B-B14F-4D97-AF65-F5344CB8AC3E}">
        <p14:creationId xmlns:p14="http://schemas.microsoft.com/office/powerpoint/2010/main" val="37228793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smtClean="0"/>
              <a:t>IMPORTANT </a:t>
            </a:r>
            <a:r>
              <a:rPr lang="fr-CA" dirty="0" smtClean="0"/>
              <a:t>: Les niveaux de complexité ne correspondent pas aux niveaux scolaires. Ils sont plutôt gradués dans une perspective cognitive-développementale. Ainsi, le niveau 1 pourrait correspondre plus ou moins à la maternelle et à la première année. Le niveau 2 quant à lui pourrait correspondre à la 2</a:t>
            </a:r>
            <a:r>
              <a:rPr lang="fr-CA" baseline="30000" dirty="0" smtClean="0"/>
              <a:t>e</a:t>
            </a:r>
            <a:r>
              <a:rPr lang="fr-CA" dirty="0" smtClean="0"/>
              <a:t> et à la 3</a:t>
            </a:r>
            <a:r>
              <a:rPr lang="fr-CA" baseline="30000" dirty="0" smtClean="0"/>
              <a:t>e</a:t>
            </a:r>
            <a:r>
              <a:rPr lang="fr-CA" dirty="0" smtClean="0"/>
              <a:t> année. Les élèves de 4</a:t>
            </a:r>
            <a:r>
              <a:rPr lang="fr-CA" baseline="30000" dirty="0" smtClean="0"/>
              <a:t>e</a:t>
            </a:r>
            <a:r>
              <a:rPr lang="fr-CA" dirty="0" smtClean="0"/>
              <a:t> année se situeraient davantage au niveau 3, lequel pourrait également concerner certains élèves de début-milieu 5</a:t>
            </a:r>
            <a:r>
              <a:rPr lang="fr-CA" baseline="30000" dirty="0" smtClean="0"/>
              <a:t>e</a:t>
            </a:r>
            <a:r>
              <a:rPr lang="fr-CA" dirty="0" smtClean="0"/>
              <a:t> année. En général, au 3</a:t>
            </a:r>
            <a:r>
              <a:rPr lang="fr-CA" baseline="30000" dirty="0" smtClean="0"/>
              <a:t>e</a:t>
            </a:r>
            <a:r>
              <a:rPr lang="fr-CA" dirty="0" smtClean="0"/>
              <a:t> cycle, la majorité des élèves atteignent des habiletés de résolution de problèmes correspondant au niveau 4. Parfois, certains élèves pourraient atteindre le niveau 5 en 6</a:t>
            </a:r>
            <a:r>
              <a:rPr lang="fr-CA" baseline="30000" dirty="0" smtClean="0"/>
              <a:t>e </a:t>
            </a:r>
            <a:r>
              <a:rPr lang="fr-CA" dirty="0" smtClean="0"/>
              <a:t>année, ce qui correspond au stade des opérations formelles. Selon Piaget, ce stade est celui du développement de la pensée abstraite et apparaît autour de 11-12 ans.  </a:t>
            </a:r>
          </a:p>
          <a:p>
            <a:endParaRPr lang="fr-CA" dirty="0" smtClean="0"/>
          </a:p>
        </p:txBody>
      </p:sp>
      <p:sp>
        <p:nvSpPr>
          <p:cNvPr id="4" name="Espace réservé du numéro de diapositive 3"/>
          <p:cNvSpPr>
            <a:spLocks noGrp="1"/>
          </p:cNvSpPr>
          <p:nvPr>
            <p:ph type="sldNum" sz="quarter" idx="10"/>
          </p:nvPr>
        </p:nvSpPr>
        <p:spPr/>
        <p:txBody>
          <a:bodyPr/>
          <a:lstStyle/>
          <a:p>
            <a:fld id="{1495AB1C-E8AF-4A65-845E-62BCC69784D5}" type="slidenum">
              <a:rPr lang="fr-CA" smtClean="0"/>
              <a:t>20</a:t>
            </a:fld>
            <a:endParaRPr lang="fr-CA"/>
          </a:p>
        </p:txBody>
      </p:sp>
    </p:spTree>
    <p:extLst>
      <p:ext uri="{BB962C8B-B14F-4D97-AF65-F5344CB8AC3E}">
        <p14:creationId xmlns:p14="http://schemas.microsoft.com/office/powerpoint/2010/main" val="2276489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smtClean="0"/>
          </a:p>
        </p:txBody>
      </p:sp>
      <p:sp>
        <p:nvSpPr>
          <p:cNvPr id="4" name="Espace réservé du numéro de diapositive 3"/>
          <p:cNvSpPr>
            <a:spLocks noGrp="1"/>
          </p:cNvSpPr>
          <p:nvPr>
            <p:ph type="sldNum" sz="quarter" idx="10"/>
          </p:nvPr>
        </p:nvSpPr>
        <p:spPr/>
        <p:txBody>
          <a:bodyPr/>
          <a:lstStyle/>
          <a:p>
            <a:fld id="{1495AB1C-E8AF-4A65-845E-62BCC69784D5}" type="slidenum">
              <a:rPr lang="fr-CA" smtClean="0"/>
              <a:t>21</a:t>
            </a:fld>
            <a:endParaRPr lang="fr-CA"/>
          </a:p>
        </p:txBody>
      </p:sp>
    </p:spTree>
    <p:extLst>
      <p:ext uri="{BB962C8B-B14F-4D97-AF65-F5344CB8AC3E}">
        <p14:creationId xmlns:p14="http://schemas.microsoft.com/office/powerpoint/2010/main" val="959265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smtClean="0"/>
          </a:p>
        </p:txBody>
      </p:sp>
      <p:sp>
        <p:nvSpPr>
          <p:cNvPr id="4" name="Espace réservé du numéro de diapositive 3"/>
          <p:cNvSpPr>
            <a:spLocks noGrp="1"/>
          </p:cNvSpPr>
          <p:nvPr>
            <p:ph type="sldNum" sz="quarter" idx="10"/>
          </p:nvPr>
        </p:nvSpPr>
        <p:spPr/>
        <p:txBody>
          <a:bodyPr/>
          <a:lstStyle/>
          <a:p>
            <a:fld id="{1495AB1C-E8AF-4A65-845E-62BCC69784D5}" type="slidenum">
              <a:rPr lang="fr-CA" smtClean="0"/>
              <a:t>22</a:t>
            </a:fld>
            <a:endParaRPr lang="fr-CA"/>
          </a:p>
        </p:txBody>
      </p:sp>
    </p:spTree>
    <p:extLst>
      <p:ext uri="{BB962C8B-B14F-4D97-AF65-F5344CB8AC3E}">
        <p14:creationId xmlns:p14="http://schemas.microsoft.com/office/powerpoint/2010/main" val="1867919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smtClean="0"/>
          </a:p>
        </p:txBody>
      </p:sp>
      <p:sp>
        <p:nvSpPr>
          <p:cNvPr id="4" name="Espace réservé du numéro de diapositive 3"/>
          <p:cNvSpPr>
            <a:spLocks noGrp="1"/>
          </p:cNvSpPr>
          <p:nvPr>
            <p:ph type="sldNum" sz="quarter" idx="10"/>
          </p:nvPr>
        </p:nvSpPr>
        <p:spPr/>
        <p:txBody>
          <a:bodyPr/>
          <a:lstStyle/>
          <a:p>
            <a:fld id="{1495AB1C-E8AF-4A65-845E-62BCC69784D5}" type="slidenum">
              <a:rPr lang="fr-CA" smtClean="0"/>
              <a:t>23</a:t>
            </a:fld>
            <a:endParaRPr lang="fr-CA"/>
          </a:p>
        </p:txBody>
      </p:sp>
    </p:spTree>
    <p:extLst>
      <p:ext uri="{BB962C8B-B14F-4D97-AF65-F5344CB8AC3E}">
        <p14:creationId xmlns:p14="http://schemas.microsoft.com/office/powerpoint/2010/main" val="290583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smtClean="0"/>
          </a:p>
        </p:txBody>
      </p:sp>
      <p:sp>
        <p:nvSpPr>
          <p:cNvPr id="4" name="Espace réservé du numéro de diapositive 3"/>
          <p:cNvSpPr>
            <a:spLocks noGrp="1"/>
          </p:cNvSpPr>
          <p:nvPr>
            <p:ph type="sldNum" sz="quarter" idx="10"/>
          </p:nvPr>
        </p:nvSpPr>
        <p:spPr/>
        <p:txBody>
          <a:bodyPr/>
          <a:lstStyle/>
          <a:p>
            <a:fld id="{1495AB1C-E8AF-4A65-845E-62BCC69784D5}" type="slidenum">
              <a:rPr lang="fr-CA" smtClean="0"/>
              <a:t>24</a:t>
            </a:fld>
            <a:endParaRPr lang="fr-CA"/>
          </a:p>
        </p:txBody>
      </p:sp>
    </p:spTree>
    <p:extLst>
      <p:ext uri="{BB962C8B-B14F-4D97-AF65-F5344CB8AC3E}">
        <p14:creationId xmlns:p14="http://schemas.microsoft.com/office/powerpoint/2010/main" val="40930643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smtClean="0"/>
          </a:p>
        </p:txBody>
      </p:sp>
      <p:sp>
        <p:nvSpPr>
          <p:cNvPr id="4" name="Espace réservé du numéro de diapositive 3"/>
          <p:cNvSpPr>
            <a:spLocks noGrp="1"/>
          </p:cNvSpPr>
          <p:nvPr>
            <p:ph type="sldNum" sz="quarter" idx="10"/>
          </p:nvPr>
        </p:nvSpPr>
        <p:spPr/>
        <p:txBody>
          <a:bodyPr/>
          <a:lstStyle/>
          <a:p>
            <a:fld id="{1495AB1C-E8AF-4A65-845E-62BCC69784D5}" type="slidenum">
              <a:rPr lang="fr-CA" smtClean="0"/>
              <a:t>25</a:t>
            </a:fld>
            <a:endParaRPr lang="fr-CA"/>
          </a:p>
        </p:txBody>
      </p:sp>
    </p:spTree>
    <p:extLst>
      <p:ext uri="{BB962C8B-B14F-4D97-AF65-F5344CB8AC3E}">
        <p14:creationId xmlns:p14="http://schemas.microsoft.com/office/powerpoint/2010/main" val="803218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smtClean="0"/>
          </a:p>
        </p:txBody>
      </p:sp>
      <p:sp>
        <p:nvSpPr>
          <p:cNvPr id="4" name="Espace réservé du numéro de diapositive 3"/>
          <p:cNvSpPr>
            <a:spLocks noGrp="1"/>
          </p:cNvSpPr>
          <p:nvPr>
            <p:ph type="sldNum" sz="quarter" idx="10"/>
          </p:nvPr>
        </p:nvSpPr>
        <p:spPr/>
        <p:txBody>
          <a:bodyPr/>
          <a:lstStyle/>
          <a:p>
            <a:fld id="{1495AB1C-E8AF-4A65-845E-62BCC69784D5}" type="slidenum">
              <a:rPr lang="fr-CA" smtClean="0"/>
              <a:t>26</a:t>
            </a:fld>
            <a:endParaRPr lang="fr-CA"/>
          </a:p>
        </p:txBody>
      </p:sp>
    </p:spTree>
    <p:extLst>
      <p:ext uri="{BB962C8B-B14F-4D97-AF65-F5344CB8AC3E}">
        <p14:creationId xmlns:p14="http://schemas.microsoft.com/office/powerpoint/2010/main" val="6591757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1495AB1C-E8AF-4A65-845E-62BCC69784D5}" type="slidenum">
              <a:rPr lang="fr-CA" smtClean="0"/>
              <a:t>29</a:t>
            </a:fld>
            <a:endParaRPr lang="fr-CA"/>
          </a:p>
        </p:txBody>
      </p:sp>
    </p:spTree>
    <p:extLst>
      <p:ext uri="{BB962C8B-B14F-4D97-AF65-F5344CB8AC3E}">
        <p14:creationId xmlns:p14="http://schemas.microsoft.com/office/powerpoint/2010/main" val="246803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smtClean="0"/>
          </a:p>
        </p:txBody>
      </p:sp>
      <p:sp>
        <p:nvSpPr>
          <p:cNvPr id="4" name="Espace réservé du numéro de diapositive 3"/>
          <p:cNvSpPr>
            <a:spLocks noGrp="1"/>
          </p:cNvSpPr>
          <p:nvPr>
            <p:ph type="sldNum" sz="quarter" idx="10"/>
          </p:nvPr>
        </p:nvSpPr>
        <p:spPr/>
        <p:txBody>
          <a:bodyPr/>
          <a:lstStyle/>
          <a:p>
            <a:fld id="{1495AB1C-E8AF-4A65-845E-62BCC69784D5}" type="slidenum">
              <a:rPr lang="fr-CA" smtClean="0"/>
              <a:t>3</a:t>
            </a:fld>
            <a:endParaRPr lang="fr-CA"/>
          </a:p>
        </p:txBody>
      </p:sp>
    </p:spTree>
    <p:extLst>
      <p:ext uri="{BB962C8B-B14F-4D97-AF65-F5344CB8AC3E}">
        <p14:creationId xmlns:p14="http://schemas.microsoft.com/office/powerpoint/2010/main" val="1984496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smtClean="0"/>
          </a:p>
        </p:txBody>
      </p:sp>
      <p:sp>
        <p:nvSpPr>
          <p:cNvPr id="4" name="Espace réservé du numéro de diapositive 3"/>
          <p:cNvSpPr>
            <a:spLocks noGrp="1"/>
          </p:cNvSpPr>
          <p:nvPr>
            <p:ph type="sldNum" sz="quarter" idx="10"/>
          </p:nvPr>
        </p:nvSpPr>
        <p:spPr/>
        <p:txBody>
          <a:bodyPr/>
          <a:lstStyle/>
          <a:p>
            <a:fld id="{1495AB1C-E8AF-4A65-845E-62BCC69784D5}" type="slidenum">
              <a:rPr lang="fr-CA" smtClean="0"/>
              <a:t>4</a:t>
            </a:fld>
            <a:endParaRPr lang="fr-CA"/>
          </a:p>
        </p:txBody>
      </p:sp>
    </p:spTree>
    <p:extLst>
      <p:ext uri="{BB962C8B-B14F-4D97-AF65-F5344CB8AC3E}">
        <p14:creationId xmlns:p14="http://schemas.microsoft.com/office/powerpoint/2010/main" val="4015002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smtClean="0"/>
          </a:p>
        </p:txBody>
      </p:sp>
      <p:sp>
        <p:nvSpPr>
          <p:cNvPr id="4" name="Espace réservé du numéro de diapositive 3"/>
          <p:cNvSpPr>
            <a:spLocks noGrp="1"/>
          </p:cNvSpPr>
          <p:nvPr>
            <p:ph type="sldNum" sz="quarter" idx="10"/>
          </p:nvPr>
        </p:nvSpPr>
        <p:spPr/>
        <p:txBody>
          <a:bodyPr/>
          <a:lstStyle/>
          <a:p>
            <a:fld id="{1495AB1C-E8AF-4A65-845E-62BCC69784D5}" type="slidenum">
              <a:rPr lang="fr-CA" smtClean="0"/>
              <a:t>5</a:t>
            </a:fld>
            <a:endParaRPr lang="fr-CA"/>
          </a:p>
        </p:txBody>
      </p:sp>
    </p:spTree>
    <p:extLst>
      <p:ext uri="{BB962C8B-B14F-4D97-AF65-F5344CB8AC3E}">
        <p14:creationId xmlns:p14="http://schemas.microsoft.com/office/powerpoint/2010/main" val="2245464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smtClean="0"/>
          </a:p>
        </p:txBody>
      </p:sp>
      <p:sp>
        <p:nvSpPr>
          <p:cNvPr id="4" name="Espace réservé du numéro de diapositive 3"/>
          <p:cNvSpPr>
            <a:spLocks noGrp="1"/>
          </p:cNvSpPr>
          <p:nvPr>
            <p:ph type="sldNum" sz="quarter" idx="10"/>
          </p:nvPr>
        </p:nvSpPr>
        <p:spPr/>
        <p:txBody>
          <a:bodyPr/>
          <a:lstStyle/>
          <a:p>
            <a:fld id="{1495AB1C-E8AF-4A65-845E-62BCC69784D5}" type="slidenum">
              <a:rPr lang="fr-CA" smtClean="0"/>
              <a:t>6</a:t>
            </a:fld>
            <a:endParaRPr lang="fr-CA"/>
          </a:p>
        </p:txBody>
      </p:sp>
    </p:spTree>
    <p:extLst>
      <p:ext uri="{BB962C8B-B14F-4D97-AF65-F5344CB8AC3E}">
        <p14:creationId xmlns:p14="http://schemas.microsoft.com/office/powerpoint/2010/main" val="3627087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smtClean="0"/>
          </a:p>
        </p:txBody>
      </p:sp>
      <p:sp>
        <p:nvSpPr>
          <p:cNvPr id="4" name="Espace réservé du numéro de diapositive 3"/>
          <p:cNvSpPr>
            <a:spLocks noGrp="1"/>
          </p:cNvSpPr>
          <p:nvPr>
            <p:ph type="sldNum" sz="quarter" idx="10"/>
          </p:nvPr>
        </p:nvSpPr>
        <p:spPr/>
        <p:txBody>
          <a:bodyPr/>
          <a:lstStyle/>
          <a:p>
            <a:fld id="{1495AB1C-E8AF-4A65-845E-62BCC69784D5}" type="slidenum">
              <a:rPr lang="fr-CA" smtClean="0"/>
              <a:t>7</a:t>
            </a:fld>
            <a:endParaRPr lang="fr-CA"/>
          </a:p>
        </p:txBody>
      </p:sp>
    </p:spTree>
    <p:extLst>
      <p:ext uri="{BB962C8B-B14F-4D97-AF65-F5344CB8AC3E}">
        <p14:creationId xmlns:p14="http://schemas.microsoft.com/office/powerpoint/2010/main" val="3262935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t>Positionnons cela dans un contexte plus large d’enseignement de</a:t>
            </a:r>
            <a:r>
              <a:rPr lang="fr-CA" baseline="0" dirty="0" smtClean="0"/>
              <a:t> la mathématique. </a:t>
            </a:r>
            <a:endParaRPr lang="fr-CA" dirty="0" smtClean="0"/>
          </a:p>
          <a:p>
            <a:endParaRPr lang="fr-CA" dirty="0" smtClean="0"/>
          </a:p>
        </p:txBody>
      </p:sp>
      <p:sp>
        <p:nvSpPr>
          <p:cNvPr id="4" name="Espace réservé du numéro de diapositive 3"/>
          <p:cNvSpPr>
            <a:spLocks noGrp="1"/>
          </p:cNvSpPr>
          <p:nvPr>
            <p:ph type="sldNum" sz="quarter" idx="10"/>
          </p:nvPr>
        </p:nvSpPr>
        <p:spPr/>
        <p:txBody>
          <a:bodyPr/>
          <a:lstStyle/>
          <a:p>
            <a:fld id="{1495AB1C-E8AF-4A65-845E-62BCC69784D5}" type="slidenum">
              <a:rPr lang="fr-CA" smtClean="0"/>
              <a:t>8</a:t>
            </a:fld>
            <a:endParaRPr lang="fr-CA"/>
          </a:p>
        </p:txBody>
      </p:sp>
    </p:spTree>
    <p:extLst>
      <p:ext uri="{BB962C8B-B14F-4D97-AF65-F5344CB8AC3E}">
        <p14:creationId xmlns:p14="http://schemas.microsoft.com/office/powerpoint/2010/main" val="829729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smtClean="0"/>
          </a:p>
        </p:txBody>
      </p:sp>
      <p:sp>
        <p:nvSpPr>
          <p:cNvPr id="4" name="Espace réservé du numéro de diapositive 3"/>
          <p:cNvSpPr>
            <a:spLocks noGrp="1"/>
          </p:cNvSpPr>
          <p:nvPr>
            <p:ph type="sldNum" sz="quarter" idx="10"/>
          </p:nvPr>
        </p:nvSpPr>
        <p:spPr/>
        <p:txBody>
          <a:bodyPr/>
          <a:lstStyle/>
          <a:p>
            <a:fld id="{1495AB1C-E8AF-4A65-845E-62BCC69784D5}" type="slidenum">
              <a:rPr lang="fr-CA" smtClean="0"/>
              <a:t>9</a:t>
            </a:fld>
            <a:endParaRPr lang="fr-CA"/>
          </a:p>
        </p:txBody>
      </p:sp>
    </p:spTree>
    <p:extLst>
      <p:ext uri="{BB962C8B-B14F-4D97-AF65-F5344CB8AC3E}">
        <p14:creationId xmlns:p14="http://schemas.microsoft.com/office/powerpoint/2010/main" val="5770616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8367"/>
            <a:ext cx="9144000" cy="7054734"/>
          </a:xfrm>
          <a:prstGeom prst="rect">
            <a:avLst/>
          </a:prstGeom>
        </p:spPr>
      </p:pic>
      <p:sp>
        <p:nvSpPr>
          <p:cNvPr id="11" name="Espace réservé du texte 10"/>
          <p:cNvSpPr>
            <a:spLocks noGrp="1"/>
          </p:cNvSpPr>
          <p:nvPr>
            <p:ph type="body" sz="quarter" idx="10" hasCustomPrompt="1"/>
          </p:nvPr>
        </p:nvSpPr>
        <p:spPr>
          <a:xfrm>
            <a:off x="2483767" y="333374"/>
            <a:ext cx="6191921" cy="1079401"/>
          </a:xfrm>
        </p:spPr>
        <p:txBody>
          <a:bodyPr>
            <a:noAutofit/>
          </a:bodyPr>
          <a:lstStyle>
            <a:lvl1pPr marL="0" indent="0" algn="r">
              <a:spcBef>
                <a:spcPts val="0"/>
              </a:spcBef>
              <a:buFontTx/>
              <a:buNone/>
              <a:defRPr sz="3200" b="1" baseline="0">
                <a:solidFill>
                  <a:schemeClr val="bg1"/>
                </a:solidFill>
              </a:defRPr>
            </a:lvl1pPr>
            <a:lvl2pPr marL="457200" indent="0">
              <a:buFontTx/>
              <a:buNone/>
              <a:defRPr sz="3200"/>
            </a:lvl2pPr>
            <a:lvl3pPr marL="914400" indent="0">
              <a:buFontTx/>
              <a:buNone/>
              <a:defRPr sz="3200"/>
            </a:lvl3pPr>
            <a:lvl4pPr marL="1371600" indent="0">
              <a:buFontTx/>
              <a:buNone/>
              <a:defRPr sz="3200"/>
            </a:lvl4pPr>
            <a:lvl5pPr marL="1828800" indent="0">
              <a:buFontTx/>
              <a:buNone/>
              <a:defRPr sz="3200"/>
            </a:lvl5pPr>
          </a:lstStyle>
          <a:p>
            <a:pPr lvl="0"/>
            <a:r>
              <a:rPr lang="fr-FR" dirty="0" smtClean="0"/>
              <a:t>Insérez le titre de la diapositive ici</a:t>
            </a:r>
          </a:p>
        </p:txBody>
      </p:sp>
      <p:sp>
        <p:nvSpPr>
          <p:cNvPr id="13" name="Espace réservé du texte 12"/>
          <p:cNvSpPr>
            <a:spLocks noGrp="1"/>
          </p:cNvSpPr>
          <p:nvPr>
            <p:ph type="body" sz="quarter" idx="11" hasCustomPrompt="1"/>
          </p:nvPr>
        </p:nvSpPr>
        <p:spPr>
          <a:xfrm>
            <a:off x="3851920" y="1628775"/>
            <a:ext cx="4823768" cy="1368425"/>
          </a:xfrm>
        </p:spPr>
        <p:txBody>
          <a:bodyPr>
            <a:normAutofit/>
          </a:bodyPr>
          <a:lstStyle>
            <a:lvl1pPr marL="0" indent="0" algn="r">
              <a:buFontTx/>
              <a:buNone/>
              <a:defRPr sz="1600">
                <a:solidFill>
                  <a:schemeClr val="bg1"/>
                </a:solidFill>
              </a:defRPr>
            </a:lvl1pPr>
          </a:lstStyle>
          <a:p>
            <a:pPr lvl="0"/>
            <a:r>
              <a:rPr lang="fr-FR" dirty="0" smtClean="0"/>
              <a:t>Insérez votre sous-titre ici</a:t>
            </a:r>
            <a:endParaRPr lang="fr-CA" dirty="0"/>
          </a:p>
        </p:txBody>
      </p:sp>
    </p:spTree>
    <p:extLst>
      <p:ext uri="{BB962C8B-B14F-4D97-AF65-F5344CB8AC3E}">
        <p14:creationId xmlns:p14="http://schemas.microsoft.com/office/powerpoint/2010/main" val="3185706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8316416" y="6309320"/>
            <a:ext cx="586408" cy="365125"/>
          </a:xfrm>
        </p:spPr>
        <p:txBody>
          <a:bodyPr/>
          <a:lstStyle/>
          <a:p>
            <a:fld id="{63F647BD-B8E4-4F3B-9EBE-B76F5DC26368}" type="slidenum">
              <a:rPr lang="fr-CA" smtClean="0"/>
              <a:t>‹N°›</a:t>
            </a:fld>
            <a:endParaRPr lang="fr-CA" dirty="0"/>
          </a:p>
        </p:txBody>
      </p:sp>
      <p:pic>
        <p:nvPicPr>
          <p:cNvPr id="7" name="Image 6"/>
          <p:cNvPicPr/>
          <p:nvPr userDrawn="1"/>
        </p:nvPicPr>
        <p:blipFill>
          <a:blip r:embed="rId2" cstate="print">
            <a:extLst>
              <a:ext uri="{28A0092B-C50C-407E-A947-70E740481C1C}">
                <a14:useLocalDpi xmlns:a14="http://schemas.microsoft.com/office/drawing/2010/main" val="0"/>
              </a:ext>
            </a:extLst>
          </a:blip>
          <a:stretch>
            <a:fillRect/>
          </a:stretch>
        </p:blipFill>
        <p:spPr>
          <a:xfrm>
            <a:off x="-9625" y="0"/>
            <a:ext cx="1894205" cy="6867625"/>
          </a:xfrm>
          <a:prstGeom prst="rect">
            <a:avLst/>
          </a:prstGeom>
        </p:spPr>
      </p:pic>
      <p:pic>
        <p:nvPicPr>
          <p:cNvPr id="9" name="Image 8"/>
          <p:cNvPicPr/>
          <p:nvPr userDrawn="1"/>
        </p:nvPicPr>
        <p:blipFill>
          <a:blip r:embed="rId3">
            <a:extLst>
              <a:ext uri="{28A0092B-C50C-407E-A947-70E740481C1C}">
                <a14:useLocalDpi xmlns:a14="http://schemas.microsoft.com/office/drawing/2010/main" val="0"/>
              </a:ext>
            </a:extLst>
          </a:blip>
          <a:stretch>
            <a:fillRect/>
          </a:stretch>
        </p:blipFill>
        <p:spPr>
          <a:xfrm>
            <a:off x="4716016" y="144064"/>
            <a:ext cx="1019175" cy="894715"/>
          </a:xfrm>
          <a:prstGeom prst="rect">
            <a:avLst/>
          </a:prstGeom>
        </p:spPr>
      </p:pic>
      <p:sp>
        <p:nvSpPr>
          <p:cNvPr id="15" name="Espace réservé du texte 14"/>
          <p:cNvSpPr>
            <a:spLocks noGrp="1"/>
          </p:cNvSpPr>
          <p:nvPr>
            <p:ph type="body" sz="quarter" idx="14" hasCustomPrompt="1"/>
          </p:nvPr>
        </p:nvSpPr>
        <p:spPr>
          <a:xfrm>
            <a:off x="1763713" y="2492375"/>
            <a:ext cx="6985000" cy="3816350"/>
          </a:xfrm>
        </p:spPr>
        <p:txBody>
          <a:bodyPr>
            <a:normAutofit/>
          </a:bodyPr>
          <a:lstStyle>
            <a:lvl1pPr marL="0" indent="0">
              <a:buNone/>
              <a:defRPr sz="1600" b="0"/>
            </a:lvl1pPr>
            <a:lvl2pPr marL="361950" indent="-200025">
              <a:defRPr sz="1400"/>
            </a:lvl2pPr>
            <a:lvl3pPr marL="542925" indent="-180975">
              <a:defRPr sz="1400"/>
            </a:lvl3pPr>
            <a:lvl4pPr marL="714375" indent="-171450">
              <a:defRPr sz="1400"/>
            </a:lvl4pPr>
            <a:lvl5pPr marL="895350" indent="-180975">
              <a:defRPr sz="1400"/>
            </a:lvl5pPr>
          </a:lstStyle>
          <a:p>
            <a:pPr lvl="0"/>
            <a:r>
              <a:rPr lang="fr-FR" dirty="0" smtClean="0"/>
              <a:t>Insérez votre texte ici</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a:p>
        </p:txBody>
      </p:sp>
      <p:sp>
        <p:nvSpPr>
          <p:cNvPr id="3" name="Espace réservé du texte 2"/>
          <p:cNvSpPr>
            <a:spLocks noGrp="1"/>
          </p:cNvSpPr>
          <p:nvPr>
            <p:ph type="body" sz="quarter" idx="15" hasCustomPrompt="1"/>
          </p:nvPr>
        </p:nvSpPr>
        <p:spPr>
          <a:xfrm>
            <a:off x="1763713" y="1340767"/>
            <a:ext cx="6985000" cy="935707"/>
          </a:xfrm>
        </p:spPr>
        <p:txBody>
          <a:bodyPr>
            <a:normAutofit/>
          </a:bodyPr>
          <a:lstStyle>
            <a:lvl1pPr marL="0" indent="0" algn="ctr">
              <a:spcBef>
                <a:spcPts val="0"/>
              </a:spcBef>
              <a:buFontTx/>
              <a:buNone/>
              <a:defRPr sz="2800"/>
            </a:lvl1pPr>
          </a:lstStyle>
          <a:p>
            <a:pPr lvl="0"/>
            <a:r>
              <a:rPr lang="fr-FR" dirty="0" smtClean="0"/>
              <a:t>Titre de la diapositive</a:t>
            </a:r>
          </a:p>
        </p:txBody>
      </p:sp>
    </p:spTree>
    <p:extLst>
      <p:ext uri="{BB962C8B-B14F-4D97-AF65-F5344CB8AC3E}">
        <p14:creationId xmlns:p14="http://schemas.microsoft.com/office/powerpoint/2010/main" val="3467344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8316416" y="6309320"/>
            <a:ext cx="586408" cy="365125"/>
          </a:xfrm>
        </p:spPr>
        <p:txBody>
          <a:bodyPr/>
          <a:lstStyle/>
          <a:p>
            <a:fld id="{63F647BD-B8E4-4F3B-9EBE-B76F5DC26368}" type="slidenum">
              <a:rPr lang="fr-CA" smtClean="0"/>
              <a:t>‹N°›</a:t>
            </a:fld>
            <a:endParaRPr lang="fr-CA" dirty="0"/>
          </a:p>
        </p:txBody>
      </p:sp>
      <p:pic>
        <p:nvPicPr>
          <p:cNvPr id="7" name="Image 6"/>
          <p:cNvPicPr/>
          <p:nvPr userDrawn="1"/>
        </p:nvPicPr>
        <p:blipFill>
          <a:blip r:embed="rId2" cstate="print">
            <a:extLst>
              <a:ext uri="{28A0092B-C50C-407E-A947-70E740481C1C}">
                <a14:useLocalDpi xmlns:a14="http://schemas.microsoft.com/office/drawing/2010/main" val="0"/>
              </a:ext>
            </a:extLst>
          </a:blip>
          <a:stretch>
            <a:fillRect/>
          </a:stretch>
        </p:blipFill>
        <p:spPr>
          <a:xfrm>
            <a:off x="-9625" y="0"/>
            <a:ext cx="1894205" cy="6867625"/>
          </a:xfrm>
          <a:prstGeom prst="rect">
            <a:avLst/>
          </a:prstGeom>
        </p:spPr>
      </p:pic>
      <p:pic>
        <p:nvPicPr>
          <p:cNvPr id="9" name="Image 8"/>
          <p:cNvPicPr/>
          <p:nvPr userDrawn="1"/>
        </p:nvPicPr>
        <p:blipFill>
          <a:blip r:embed="rId3">
            <a:extLst>
              <a:ext uri="{28A0092B-C50C-407E-A947-70E740481C1C}">
                <a14:useLocalDpi xmlns:a14="http://schemas.microsoft.com/office/drawing/2010/main" val="0"/>
              </a:ext>
            </a:extLst>
          </a:blip>
          <a:stretch>
            <a:fillRect/>
          </a:stretch>
        </p:blipFill>
        <p:spPr>
          <a:xfrm>
            <a:off x="4716016" y="144064"/>
            <a:ext cx="1019175" cy="894715"/>
          </a:xfrm>
          <a:prstGeom prst="rect">
            <a:avLst/>
          </a:prstGeom>
        </p:spPr>
      </p:pic>
      <p:sp>
        <p:nvSpPr>
          <p:cNvPr id="15" name="Espace réservé du texte 14"/>
          <p:cNvSpPr>
            <a:spLocks noGrp="1"/>
          </p:cNvSpPr>
          <p:nvPr>
            <p:ph type="body" sz="quarter" idx="14" hasCustomPrompt="1"/>
          </p:nvPr>
        </p:nvSpPr>
        <p:spPr>
          <a:xfrm>
            <a:off x="1763713" y="1340768"/>
            <a:ext cx="6985000" cy="4967957"/>
          </a:xfrm>
        </p:spPr>
        <p:txBody>
          <a:bodyPr>
            <a:normAutofit/>
          </a:bodyPr>
          <a:lstStyle>
            <a:lvl1pPr marL="0" indent="0">
              <a:buNone/>
              <a:defRPr sz="1600" b="0"/>
            </a:lvl1pPr>
            <a:lvl2pPr marL="361950" indent="-200025">
              <a:defRPr sz="1400"/>
            </a:lvl2pPr>
            <a:lvl3pPr marL="542925" indent="-180975">
              <a:defRPr sz="1400"/>
            </a:lvl3pPr>
            <a:lvl4pPr marL="714375" indent="-171450">
              <a:defRPr sz="1400"/>
            </a:lvl4pPr>
            <a:lvl5pPr marL="895350" indent="-180975">
              <a:defRPr sz="1400"/>
            </a:lvl5pPr>
          </a:lstStyle>
          <a:p>
            <a:pPr lvl="0"/>
            <a:r>
              <a:rPr lang="fr-FR" dirty="0" smtClean="0"/>
              <a:t>Insérez votre texte ici</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a:p>
        </p:txBody>
      </p:sp>
    </p:spTree>
    <p:extLst>
      <p:ext uri="{BB962C8B-B14F-4D97-AF65-F5344CB8AC3E}">
        <p14:creationId xmlns:p14="http://schemas.microsoft.com/office/powerpoint/2010/main" val="489526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8316416" y="6309320"/>
            <a:ext cx="586408" cy="365125"/>
          </a:xfrm>
        </p:spPr>
        <p:txBody>
          <a:bodyPr/>
          <a:lstStyle/>
          <a:p>
            <a:fld id="{63F647BD-B8E4-4F3B-9EBE-B76F5DC26368}" type="slidenum">
              <a:rPr lang="fr-CA" smtClean="0"/>
              <a:t>‹N°›</a:t>
            </a:fld>
            <a:endParaRPr lang="fr-CA" dirty="0"/>
          </a:p>
        </p:txBody>
      </p:sp>
      <p:pic>
        <p:nvPicPr>
          <p:cNvPr id="7" name="Image 6"/>
          <p:cNvPicPr/>
          <p:nvPr userDrawn="1"/>
        </p:nvPicPr>
        <p:blipFill>
          <a:blip r:embed="rId2" cstate="print">
            <a:extLst>
              <a:ext uri="{28A0092B-C50C-407E-A947-70E740481C1C}">
                <a14:useLocalDpi xmlns:a14="http://schemas.microsoft.com/office/drawing/2010/main" val="0"/>
              </a:ext>
            </a:extLst>
          </a:blip>
          <a:stretch>
            <a:fillRect/>
          </a:stretch>
        </p:blipFill>
        <p:spPr>
          <a:xfrm>
            <a:off x="-9625" y="0"/>
            <a:ext cx="1894205" cy="6867625"/>
          </a:xfrm>
          <a:prstGeom prst="rect">
            <a:avLst/>
          </a:prstGeom>
        </p:spPr>
      </p:pic>
      <p:pic>
        <p:nvPicPr>
          <p:cNvPr id="9" name="Image 8"/>
          <p:cNvPicPr/>
          <p:nvPr userDrawn="1"/>
        </p:nvPicPr>
        <p:blipFill>
          <a:blip r:embed="rId3">
            <a:extLst>
              <a:ext uri="{28A0092B-C50C-407E-A947-70E740481C1C}">
                <a14:useLocalDpi xmlns:a14="http://schemas.microsoft.com/office/drawing/2010/main" val="0"/>
              </a:ext>
            </a:extLst>
          </a:blip>
          <a:stretch>
            <a:fillRect/>
          </a:stretch>
        </p:blipFill>
        <p:spPr>
          <a:xfrm>
            <a:off x="4716016" y="144064"/>
            <a:ext cx="1019175" cy="894715"/>
          </a:xfrm>
          <a:prstGeom prst="rect">
            <a:avLst/>
          </a:prstGeom>
        </p:spPr>
      </p:pic>
      <p:sp>
        <p:nvSpPr>
          <p:cNvPr id="15" name="Espace réservé du texte 14"/>
          <p:cNvSpPr>
            <a:spLocks noGrp="1"/>
          </p:cNvSpPr>
          <p:nvPr>
            <p:ph type="body" sz="quarter" idx="14" hasCustomPrompt="1"/>
          </p:nvPr>
        </p:nvSpPr>
        <p:spPr>
          <a:xfrm>
            <a:off x="1763713" y="1340768"/>
            <a:ext cx="3461890" cy="4967957"/>
          </a:xfrm>
        </p:spPr>
        <p:txBody>
          <a:bodyPr>
            <a:normAutofit/>
          </a:bodyPr>
          <a:lstStyle>
            <a:lvl1pPr marL="0" indent="0">
              <a:buNone/>
              <a:defRPr sz="1600" b="0"/>
            </a:lvl1pPr>
            <a:lvl2pPr marL="361950" indent="-200025">
              <a:defRPr sz="1400"/>
            </a:lvl2pPr>
            <a:lvl3pPr marL="542925" indent="-180975">
              <a:defRPr sz="1400"/>
            </a:lvl3pPr>
            <a:lvl4pPr marL="714375" indent="-171450">
              <a:defRPr sz="1400"/>
            </a:lvl4pPr>
            <a:lvl5pPr marL="895350" indent="-180975">
              <a:defRPr sz="1400"/>
            </a:lvl5pPr>
          </a:lstStyle>
          <a:p>
            <a:pPr lvl="0"/>
            <a:r>
              <a:rPr lang="fr-FR" dirty="0" smtClean="0"/>
              <a:t>Insérez votre texte ici</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a:p>
        </p:txBody>
      </p:sp>
      <p:sp>
        <p:nvSpPr>
          <p:cNvPr id="3" name="Espace réservé de l'image de la bibliothèque 2"/>
          <p:cNvSpPr>
            <a:spLocks noGrp="1"/>
          </p:cNvSpPr>
          <p:nvPr>
            <p:ph type="clipArt" sz="quarter" idx="15" hasCustomPrompt="1"/>
          </p:nvPr>
        </p:nvSpPr>
        <p:spPr>
          <a:xfrm>
            <a:off x="5435600" y="1341438"/>
            <a:ext cx="3313113" cy="4967287"/>
          </a:xfrm>
        </p:spPr>
        <p:txBody>
          <a:bodyPr>
            <a:normAutofit/>
          </a:bodyPr>
          <a:lstStyle>
            <a:lvl1pPr marL="0" indent="0" algn="ctr">
              <a:buFontTx/>
              <a:buNone/>
              <a:defRPr sz="1600" b="0" baseline="0"/>
            </a:lvl1pPr>
          </a:lstStyle>
          <a:p>
            <a:r>
              <a:rPr lang="fr-CA" dirty="0" smtClean="0"/>
              <a:t>Insérez votre image / tableau ici</a:t>
            </a:r>
            <a:endParaRPr lang="fr-CA" dirty="0"/>
          </a:p>
        </p:txBody>
      </p:sp>
    </p:spTree>
    <p:extLst>
      <p:ext uri="{BB962C8B-B14F-4D97-AF65-F5344CB8AC3E}">
        <p14:creationId xmlns:p14="http://schemas.microsoft.com/office/powerpoint/2010/main" val="6272848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Diapositive de titr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8316416" y="6309320"/>
            <a:ext cx="586408" cy="365125"/>
          </a:xfrm>
        </p:spPr>
        <p:txBody>
          <a:bodyPr/>
          <a:lstStyle/>
          <a:p>
            <a:fld id="{63F647BD-B8E4-4F3B-9EBE-B76F5DC26368}" type="slidenum">
              <a:rPr lang="fr-CA" smtClean="0"/>
              <a:t>‹N°›</a:t>
            </a:fld>
            <a:endParaRPr lang="fr-CA" dirty="0"/>
          </a:p>
        </p:txBody>
      </p:sp>
      <p:pic>
        <p:nvPicPr>
          <p:cNvPr id="7" name="Image 6"/>
          <p:cNvPicPr/>
          <p:nvPr userDrawn="1"/>
        </p:nvPicPr>
        <p:blipFill>
          <a:blip r:embed="rId2" cstate="print">
            <a:extLst>
              <a:ext uri="{28A0092B-C50C-407E-A947-70E740481C1C}">
                <a14:useLocalDpi xmlns:a14="http://schemas.microsoft.com/office/drawing/2010/main" val="0"/>
              </a:ext>
            </a:extLst>
          </a:blip>
          <a:stretch>
            <a:fillRect/>
          </a:stretch>
        </p:blipFill>
        <p:spPr>
          <a:xfrm>
            <a:off x="-9625" y="0"/>
            <a:ext cx="1894205" cy="6867625"/>
          </a:xfrm>
          <a:prstGeom prst="rect">
            <a:avLst/>
          </a:prstGeom>
        </p:spPr>
      </p:pic>
      <p:pic>
        <p:nvPicPr>
          <p:cNvPr id="9" name="Image 8"/>
          <p:cNvPicPr/>
          <p:nvPr userDrawn="1"/>
        </p:nvPicPr>
        <p:blipFill>
          <a:blip r:embed="rId3">
            <a:extLst>
              <a:ext uri="{28A0092B-C50C-407E-A947-70E740481C1C}">
                <a14:useLocalDpi xmlns:a14="http://schemas.microsoft.com/office/drawing/2010/main" val="0"/>
              </a:ext>
            </a:extLst>
          </a:blip>
          <a:stretch>
            <a:fillRect/>
          </a:stretch>
        </p:blipFill>
        <p:spPr>
          <a:xfrm>
            <a:off x="4716016" y="144064"/>
            <a:ext cx="1019175" cy="894715"/>
          </a:xfrm>
          <a:prstGeom prst="rect">
            <a:avLst/>
          </a:prstGeom>
        </p:spPr>
      </p:pic>
      <p:sp>
        <p:nvSpPr>
          <p:cNvPr id="15" name="Espace réservé du texte 14"/>
          <p:cNvSpPr>
            <a:spLocks noGrp="1"/>
          </p:cNvSpPr>
          <p:nvPr>
            <p:ph type="body" sz="quarter" idx="14" hasCustomPrompt="1"/>
          </p:nvPr>
        </p:nvSpPr>
        <p:spPr>
          <a:xfrm>
            <a:off x="1763712" y="1340769"/>
            <a:ext cx="6984751" cy="2808312"/>
          </a:xfrm>
        </p:spPr>
        <p:txBody>
          <a:bodyPr>
            <a:normAutofit/>
          </a:bodyPr>
          <a:lstStyle>
            <a:lvl1pPr marL="0" indent="0">
              <a:buNone/>
              <a:defRPr sz="1600" b="0"/>
            </a:lvl1pPr>
            <a:lvl2pPr marL="361950" indent="-200025">
              <a:defRPr sz="1400"/>
            </a:lvl2pPr>
            <a:lvl3pPr marL="542925" indent="-180975">
              <a:defRPr sz="1400"/>
            </a:lvl3pPr>
            <a:lvl4pPr marL="714375" indent="-171450">
              <a:defRPr sz="1400"/>
            </a:lvl4pPr>
            <a:lvl5pPr marL="895350" indent="-180975">
              <a:defRPr sz="1400"/>
            </a:lvl5pPr>
          </a:lstStyle>
          <a:p>
            <a:pPr lvl="0"/>
            <a:r>
              <a:rPr lang="fr-FR" dirty="0" smtClean="0"/>
              <a:t>Insérez votre texte ici</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a:p>
        </p:txBody>
      </p:sp>
      <p:sp>
        <p:nvSpPr>
          <p:cNvPr id="4" name="Espace réservé pour une image  3"/>
          <p:cNvSpPr>
            <a:spLocks noGrp="1"/>
          </p:cNvSpPr>
          <p:nvPr>
            <p:ph type="pic" sz="quarter" idx="15" hasCustomPrompt="1"/>
          </p:nvPr>
        </p:nvSpPr>
        <p:spPr>
          <a:xfrm>
            <a:off x="1763713" y="4292600"/>
            <a:ext cx="6985000" cy="2016125"/>
          </a:xfrm>
        </p:spPr>
        <p:txBody>
          <a:bodyPr>
            <a:normAutofit/>
          </a:bodyPr>
          <a:lstStyle>
            <a:lvl1pPr marL="0" indent="0" algn="ctr">
              <a:buFontTx/>
              <a:buNone/>
              <a:defRPr sz="1600" b="0"/>
            </a:lvl1pPr>
          </a:lstStyle>
          <a:p>
            <a:r>
              <a:rPr lang="fr-CA" dirty="0" smtClean="0"/>
              <a:t>Insérez votre image / diagramme ici</a:t>
            </a:r>
            <a:endParaRPr lang="fr-CA" dirty="0"/>
          </a:p>
        </p:txBody>
      </p:sp>
    </p:spTree>
    <p:extLst>
      <p:ext uri="{BB962C8B-B14F-4D97-AF65-F5344CB8AC3E}">
        <p14:creationId xmlns:p14="http://schemas.microsoft.com/office/powerpoint/2010/main" val="19675212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Modifiez le style du titre</a:t>
            </a:r>
            <a:endParaRPr lang="fr-CA"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6CD2F-1B09-4EF7-AB6B-BA0B7E825120}" type="datetime1">
              <a:rPr lang="fr-CA" smtClean="0"/>
              <a:t>2018-01-17</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647BD-B8E4-4F3B-9EBE-B76F5DC26368}" type="slidenum">
              <a:rPr lang="fr-CA" smtClean="0"/>
              <a:t>‹N°›</a:t>
            </a:fld>
            <a:endParaRPr lang="fr-CA" dirty="0"/>
          </a:p>
        </p:txBody>
      </p:sp>
    </p:spTree>
    <p:extLst>
      <p:ext uri="{BB962C8B-B14F-4D97-AF65-F5344CB8AC3E}">
        <p14:creationId xmlns:p14="http://schemas.microsoft.com/office/powerpoint/2010/main" val="1001205692"/>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51" r:id="rId4"/>
    <p:sldLayoutId id="2147483652" r:id="rId5"/>
  </p:sldLayoutIdLst>
  <p:timing>
    <p:tnLst>
      <p:par>
        <p:cTn id="1" dur="indefinite" restart="never" nodeType="tmRoot"/>
      </p:par>
    </p:tnLst>
  </p:timing>
  <p:hf hdr="0" ftr="0" dt="0"/>
  <p:txStyles>
    <p:titleStyle>
      <a:lvl1pPr algn="ctr"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Julie.potvin@csbe.qc.ca"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lecerveau.mcgill.ca/flash/i/i_09/i_09_p/i_09_p_dev/i_09_p_dev.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p:txBody>
          <a:bodyPr/>
          <a:lstStyle/>
          <a:p>
            <a:r>
              <a:rPr lang="fr-CA" cap="all" dirty="0"/>
              <a:t>LA COMPÉTENCE "RÉSOUDRE" ET LES STRATÉGIES DE RÉSOLUTION DE PROBLÈMES</a:t>
            </a:r>
            <a:endParaRPr lang="fr-CA" dirty="0"/>
          </a:p>
        </p:txBody>
      </p:sp>
      <p:sp>
        <p:nvSpPr>
          <p:cNvPr id="5" name="Espace réservé du texte 4"/>
          <p:cNvSpPr>
            <a:spLocks noGrp="1"/>
          </p:cNvSpPr>
          <p:nvPr>
            <p:ph type="body" sz="quarter" idx="11"/>
          </p:nvPr>
        </p:nvSpPr>
        <p:spPr>
          <a:xfrm>
            <a:off x="3873624" y="2204864"/>
            <a:ext cx="4823768" cy="1368425"/>
          </a:xfrm>
        </p:spPr>
        <p:txBody>
          <a:bodyPr/>
          <a:lstStyle/>
          <a:p>
            <a:r>
              <a:rPr lang="fr-CA" dirty="0" smtClean="0"/>
              <a:t>Julie Potvin</a:t>
            </a:r>
          </a:p>
          <a:p>
            <a:r>
              <a:rPr lang="fr-CA" dirty="0" smtClean="0"/>
              <a:t>Conseillère pédagogique à l’enseignement primaire</a:t>
            </a:r>
          </a:p>
          <a:p>
            <a:r>
              <a:rPr lang="fr-CA" dirty="0" smtClean="0"/>
              <a:t>Commission scolaire de la Beauce-</a:t>
            </a:r>
            <a:r>
              <a:rPr lang="fr-CA" dirty="0" err="1" smtClean="0"/>
              <a:t>Etchemin</a:t>
            </a:r>
            <a:endParaRPr lang="fr-CA" dirty="0" smtClean="0"/>
          </a:p>
          <a:p>
            <a:r>
              <a:rPr lang="fr-CA" dirty="0" smtClean="0"/>
              <a:t>29 mars 2018</a:t>
            </a:r>
            <a:endParaRPr lang="fr-CA" dirty="0"/>
          </a:p>
        </p:txBody>
      </p:sp>
    </p:spTree>
    <p:extLst>
      <p:ext uri="{BB962C8B-B14F-4D97-AF65-F5344CB8AC3E}">
        <p14:creationId xmlns:p14="http://schemas.microsoft.com/office/powerpoint/2010/main" val="1425456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3F647BD-B8E4-4F3B-9EBE-B76F5DC26368}" type="slidenum">
              <a:rPr lang="fr-CA" smtClean="0"/>
              <a:t>10</a:t>
            </a:fld>
            <a:endParaRPr lang="fr-CA" dirty="0"/>
          </a:p>
        </p:txBody>
      </p:sp>
      <p:sp>
        <p:nvSpPr>
          <p:cNvPr id="5" name="Espace réservé du texte 4"/>
          <p:cNvSpPr>
            <a:spLocks noGrp="1"/>
          </p:cNvSpPr>
          <p:nvPr>
            <p:ph type="body" sz="quarter" idx="15"/>
          </p:nvPr>
        </p:nvSpPr>
        <p:spPr>
          <a:xfrm>
            <a:off x="1624620" y="2636912"/>
            <a:ext cx="6985000" cy="935707"/>
          </a:xfrm>
        </p:spPr>
        <p:txBody>
          <a:bodyPr>
            <a:noAutofit/>
          </a:bodyPr>
          <a:lstStyle/>
          <a:p>
            <a:r>
              <a:rPr lang="fr-CA" sz="3600" dirty="0" smtClean="0"/>
              <a:t>Dispositifs pour l’enseignement </a:t>
            </a:r>
          </a:p>
          <a:p>
            <a:r>
              <a:rPr lang="fr-CA" sz="3600" dirty="0" smtClean="0"/>
              <a:t>des stratégies de résolution de problèmes</a:t>
            </a:r>
            <a:endParaRPr lang="fr-CA" sz="3600" dirty="0"/>
          </a:p>
        </p:txBody>
      </p:sp>
    </p:spTree>
    <p:extLst>
      <p:ext uri="{BB962C8B-B14F-4D97-AF65-F5344CB8AC3E}">
        <p14:creationId xmlns:p14="http://schemas.microsoft.com/office/powerpoint/2010/main" val="30140278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3F647BD-B8E4-4F3B-9EBE-B76F5DC26368}" type="slidenum">
              <a:rPr lang="fr-CA" smtClean="0"/>
              <a:t>11</a:t>
            </a:fld>
            <a:endParaRPr lang="fr-CA" dirty="0"/>
          </a:p>
        </p:txBody>
      </p:sp>
      <p:sp>
        <p:nvSpPr>
          <p:cNvPr id="4" name="Espace réservé du texte 3"/>
          <p:cNvSpPr>
            <a:spLocks noGrp="1"/>
          </p:cNvSpPr>
          <p:nvPr>
            <p:ph type="body" sz="quarter" idx="14"/>
          </p:nvPr>
        </p:nvSpPr>
        <p:spPr>
          <a:xfrm>
            <a:off x="1763713" y="2144251"/>
            <a:ext cx="6985000" cy="4725541"/>
          </a:xfrm>
        </p:spPr>
        <p:txBody>
          <a:bodyPr>
            <a:normAutofit/>
          </a:bodyPr>
          <a:lstStyle/>
          <a:p>
            <a:pPr marL="285750" indent="-285750" algn="just">
              <a:buFont typeface="Wingdings" panose="05000000000000000000" pitchFamily="2" charset="2"/>
              <a:buChar char="§"/>
            </a:pPr>
            <a:r>
              <a:rPr lang="fr-CA" sz="1700" dirty="0" smtClean="0"/>
              <a:t>S’il </a:t>
            </a:r>
            <a:r>
              <a:rPr lang="fr-CA" sz="1700" dirty="0"/>
              <a:t>nous semble primordial d’enseigner aux élèves les concepts et processus mathématiques prévus au programme, il ne serait en être autrement pour les stratégies et pour la démarche de résolution de problèmes. </a:t>
            </a:r>
            <a:endParaRPr lang="fr-CA" sz="1700" dirty="0" smtClean="0"/>
          </a:p>
          <a:p>
            <a:pPr algn="just"/>
            <a:endParaRPr lang="fr-CA" sz="1700" dirty="0"/>
          </a:p>
          <a:p>
            <a:pPr marL="285750" indent="-285750" algn="just">
              <a:buFont typeface="Wingdings" panose="05000000000000000000" pitchFamily="2" charset="2"/>
              <a:buChar char="§"/>
            </a:pPr>
            <a:r>
              <a:rPr lang="fr-CA" sz="1700" dirty="0" smtClean="0"/>
              <a:t>Un enseignement structuré:</a:t>
            </a:r>
          </a:p>
          <a:p>
            <a:pPr lvl="2" algn="just">
              <a:buFont typeface="Courier New" panose="02070309020205020404" pitchFamily="49" charset="0"/>
              <a:buChar char="o"/>
            </a:pPr>
            <a:r>
              <a:rPr lang="fr-CA" sz="1500" dirty="0"/>
              <a:t>p</a:t>
            </a:r>
            <a:r>
              <a:rPr lang="fr-CA" sz="1500" dirty="0" smtClean="0"/>
              <a:t>ermet </a:t>
            </a:r>
            <a:r>
              <a:rPr lang="fr-CA" sz="1500" dirty="0"/>
              <a:t>de mettre en lumière les processus cognitifs </a:t>
            </a:r>
            <a:r>
              <a:rPr lang="fr-CA" sz="1500" dirty="0" smtClean="0"/>
              <a:t>derrière les stratégies.</a:t>
            </a:r>
            <a:endParaRPr lang="fr-CA" sz="1500" dirty="0"/>
          </a:p>
          <a:p>
            <a:pPr lvl="2" algn="just">
              <a:buFont typeface="Courier New" panose="02070309020205020404" pitchFamily="49" charset="0"/>
              <a:buChar char="o"/>
            </a:pPr>
            <a:r>
              <a:rPr lang="fr-CA" sz="1500" dirty="0" smtClean="0"/>
              <a:t>il </a:t>
            </a:r>
            <a:r>
              <a:rPr lang="fr-CA" sz="1500" dirty="0"/>
              <a:t>ne suffit pas d’être exposé à une approche </a:t>
            </a:r>
            <a:r>
              <a:rPr lang="fr-CA" sz="1500" b="1" dirty="0"/>
              <a:t>par</a:t>
            </a:r>
            <a:r>
              <a:rPr lang="fr-CA" sz="1500" dirty="0"/>
              <a:t> la résolution de problèmes pour parvenir à résoudre des problèmes plus complexes de l’ordre des </a:t>
            </a:r>
            <a:r>
              <a:rPr lang="fr-CA" sz="1500" dirty="0" smtClean="0"/>
              <a:t>situations‑problèmes.</a:t>
            </a:r>
          </a:p>
          <a:p>
            <a:pPr lvl="2" algn="just">
              <a:buFont typeface="Courier New" panose="02070309020205020404" pitchFamily="49" charset="0"/>
              <a:buChar char="o"/>
            </a:pPr>
            <a:endParaRPr lang="fr-CA" sz="1500" dirty="0"/>
          </a:p>
          <a:p>
            <a:pPr marL="285750" indent="-285750" algn="just">
              <a:buFont typeface="Wingdings" panose="05000000000000000000" pitchFamily="2" charset="2"/>
              <a:buChar char="§"/>
            </a:pPr>
            <a:r>
              <a:rPr lang="fr-CA" sz="1700" dirty="0" smtClean="0"/>
              <a:t>Étayage essentiel:</a:t>
            </a:r>
          </a:p>
          <a:p>
            <a:pPr marL="647700" lvl="1" indent="-285750" algn="just">
              <a:buFont typeface="Wingdings" panose="05000000000000000000" pitchFamily="2" charset="2"/>
              <a:buChar char="§"/>
            </a:pPr>
            <a:r>
              <a:rPr lang="fr-CA" sz="1500" dirty="0" smtClean="0"/>
              <a:t>Modelage</a:t>
            </a:r>
            <a:endParaRPr lang="fr-CA" sz="1500" dirty="0"/>
          </a:p>
          <a:p>
            <a:pPr marL="647700" lvl="1" indent="-285750" algn="just">
              <a:buFont typeface="Wingdings" panose="05000000000000000000" pitchFamily="2" charset="2"/>
              <a:buChar char="§"/>
            </a:pPr>
            <a:r>
              <a:rPr lang="fr-CA" sz="1500" dirty="0"/>
              <a:t>P</a:t>
            </a:r>
            <a:r>
              <a:rPr lang="fr-CA" sz="1500" dirty="0" smtClean="0"/>
              <a:t>ratique </a:t>
            </a:r>
            <a:r>
              <a:rPr lang="fr-CA" sz="1500" dirty="0"/>
              <a:t>guidée </a:t>
            </a:r>
            <a:endParaRPr lang="fr-CA" sz="1500" dirty="0" smtClean="0"/>
          </a:p>
          <a:p>
            <a:pPr marL="647700" lvl="1" indent="-285750" algn="just">
              <a:buFont typeface="Wingdings" panose="05000000000000000000" pitchFamily="2" charset="2"/>
              <a:buChar char="§"/>
            </a:pPr>
            <a:r>
              <a:rPr lang="fr-CA" sz="1500" dirty="0" smtClean="0"/>
              <a:t>Pratique coopérative</a:t>
            </a:r>
          </a:p>
          <a:p>
            <a:pPr marL="647700" lvl="1" indent="-285750" algn="just">
              <a:buFont typeface="Wingdings" panose="05000000000000000000" pitchFamily="2" charset="2"/>
              <a:buChar char="§"/>
            </a:pPr>
            <a:r>
              <a:rPr lang="fr-CA" sz="1500" dirty="0"/>
              <a:t>P</a:t>
            </a:r>
            <a:r>
              <a:rPr lang="fr-CA" sz="1500" dirty="0" smtClean="0"/>
              <a:t>ratique autonome</a:t>
            </a:r>
          </a:p>
          <a:p>
            <a:pPr algn="just"/>
            <a:endParaRPr lang="fr-CA" sz="1700" dirty="0"/>
          </a:p>
          <a:p>
            <a:endParaRPr lang="fr-CA" dirty="0"/>
          </a:p>
        </p:txBody>
      </p:sp>
      <p:sp>
        <p:nvSpPr>
          <p:cNvPr id="5" name="Espace réservé du texte 4"/>
          <p:cNvSpPr>
            <a:spLocks noGrp="1"/>
          </p:cNvSpPr>
          <p:nvPr>
            <p:ph type="body" sz="quarter" idx="15"/>
          </p:nvPr>
        </p:nvSpPr>
        <p:spPr>
          <a:xfrm>
            <a:off x="1763713" y="1124744"/>
            <a:ext cx="6985000" cy="935707"/>
          </a:xfrm>
        </p:spPr>
        <p:txBody>
          <a:bodyPr>
            <a:normAutofit lnSpcReduction="10000"/>
          </a:bodyPr>
          <a:lstStyle/>
          <a:p>
            <a:r>
              <a:rPr lang="fr-CA" dirty="0" smtClean="0"/>
              <a:t>Dispositifs pour l’enseignement </a:t>
            </a:r>
          </a:p>
          <a:p>
            <a:r>
              <a:rPr lang="fr-CA" dirty="0" smtClean="0"/>
              <a:t>des stratégies de résolution de problèmes</a:t>
            </a:r>
            <a:endParaRPr lang="fr-CA" dirty="0"/>
          </a:p>
        </p:txBody>
      </p:sp>
    </p:spTree>
    <p:extLst>
      <p:ext uri="{BB962C8B-B14F-4D97-AF65-F5344CB8AC3E}">
        <p14:creationId xmlns:p14="http://schemas.microsoft.com/office/powerpoint/2010/main" val="171453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500"/>
                                        <p:tgtEl>
                                          <p:spTgt spid="4">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500"/>
                                        <p:tgtEl>
                                          <p:spTgt spid="4">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Effect transition="in" filter="fade">
                                      <p:cBhvr>
                                        <p:cTn id="18" dur="500"/>
                                        <p:tgtEl>
                                          <p:spTgt spid="4">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Effect transition="in" filter="fade">
                                      <p:cBhvr>
                                        <p:cTn id="21" dur="500"/>
                                        <p:tgtEl>
                                          <p:spTgt spid="4">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8" end="8"/>
                                            </p:txEl>
                                          </p:spTgt>
                                        </p:tgtEl>
                                        <p:attrNameLst>
                                          <p:attrName>style.visibility</p:attrName>
                                        </p:attrNameLst>
                                      </p:cBhvr>
                                      <p:to>
                                        <p:strVal val="visible"/>
                                      </p:to>
                                    </p:set>
                                    <p:animEffect transition="in" filter="fade">
                                      <p:cBhvr>
                                        <p:cTn id="24" dur="500"/>
                                        <p:tgtEl>
                                          <p:spTgt spid="4">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animEffect transition="in" filter="fade">
                                      <p:cBhvr>
                                        <p:cTn id="27" dur="500"/>
                                        <p:tgtEl>
                                          <p:spTgt spid="4">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10" end="10"/>
                                            </p:txEl>
                                          </p:spTgt>
                                        </p:tgtEl>
                                        <p:attrNameLst>
                                          <p:attrName>style.visibility</p:attrName>
                                        </p:attrNameLst>
                                      </p:cBhvr>
                                      <p:to>
                                        <p:strVal val="visible"/>
                                      </p:to>
                                    </p:set>
                                    <p:animEffect transition="in" filter="fade">
                                      <p:cBhvr>
                                        <p:cTn id="30"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3F647BD-B8E4-4F3B-9EBE-B76F5DC26368}" type="slidenum">
              <a:rPr lang="fr-CA" smtClean="0"/>
              <a:t>12</a:t>
            </a:fld>
            <a:endParaRPr lang="fr-CA" dirty="0"/>
          </a:p>
        </p:txBody>
      </p:sp>
      <p:sp>
        <p:nvSpPr>
          <p:cNvPr id="4" name="Espace réservé du texte 3"/>
          <p:cNvSpPr>
            <a:spLocks noGrp="1"/>
          </p:cNvSpPr>
          <p:nvPr>
            <p:ph type="body" sz="quarter" idx="14"/>
          </p:nvPr>
        </p:nvSpPr>
        <p:spPr>
          <a:xfrm>
            <a:off x="1763713" y="2327453"/>
            <a:ext cx="6985000" cy="4175869"/>
          </a:xfrm>
        </p:spPr>
        <p:txBody>
          <a:bodyPr>
            <a:normAutofit/>
          </a:bodyPr>
          <a:lstStyle/>
          <a:p>
            <a:pPr algn="ctr"/>
            <a:r>
              <a:rPr lang="fr-CA" dirty="0" smtClean="0"/>
              <a:t> </a:t>
            </a:r>
            <a:r>
              <a:rPr lang="fr-CA" dirty="0"/>
              <a:t>« </a:t>
            </a:r>
            <a:r>
              <a:rPr lang="fr-CA" dirty="0" smtClean="0"/>
              <a:t>Les </a:t>
            </a:r>
            <a:r>
              <a:rPr lang="fr-CA" dirty="0"/>
              <a:t>connaissances explicites [qui] ont été acquises par une procédure de pensée réfléchie (…) sont utilisées de façon créative et peuvent être consciemment </a:t>
            </a:r>
            <a:r>
              <a:rPr lang="fr-CA" dirty="0" smtClean="0"/>
              <a:t>transformées.</a:t>
            </a:r>
            <a:r>
              <a:rPr lang="fr-CA" dirty="0"/>
              <a:t> </a:t>
            </a:r>
            <a:r>
              <a:rPr lang="fr-CA" dirty="0" smtClean="0"/>
              <a:t>» (Poirier-Proulx, 1999)</a:t>
            </a:r>
          </a:p>
          <a:p>
            <a:pPr algn="just"/>
            <a:endParaRPr lang="fr-CA" dirty="0"/>
          </a:p>
          <a:p>
            <a:pPr marL="285750" indent="-285750" algn="just">
              <a:buFont typeface="Wingdings" panose="05000000000000000000" pitchFamily="2" charset="2"/>
              <a:buChar char="§"/>
            </a:pPr>
            <a:r>
              <a:rPr lang="fr-CA" dirty="0" smtClean="0"/>
              <a:t>Actuellement</a:t>
            </a:r>
            <a:r>
              <a:rPr lang="fr-CA" dirty="0"/>
              <a:t>, les stratégies de résolution de problèmes et de situations-problèmes enseignées dans les classes du primaire se rattachent surtout à l’approche d’apprentissage </a:t>
            </a:r>
            <a:r>
              <a:rPr lang="fr-CA" b="1" dirty="0"/>
              <a:t>par</a:t>
            </a:r>
            <a:r>
              <a:rPr lang="fr-CA" dirty="0"/>
              <a:t> la résolution de problèmes. </a:t>
            </a:r>
            <a:endParaRPr lang="fr-CA" dirty="0" smtClean="0"/>
          </a:p>
          <a:p>
            <a:pPr algn="just"/>
            <a:endParaRPr lang="fr-CA" dirty="0"/>
          </a:p>
          <a:p>
            <a:pPr marL="285750" indent="-285750" algn="just">
              <a:buFont typeface="Arial" panose="020B0604020202020204" pitchFamily="34" charset="0"/>
              <a:buChar char="•"/>
            </a:pPr>
            <a:r>
              <a:rPr lang="fr-CA" dirty="0" smtClean="0"/>
              <a:t>Cette méthode est </a:t>
            </a:r>
            <a:r>
              <a:rPr lang="fr-CA" dirty="0"/>
              <a:t>inspirée de celle qui fut développée par Georges </a:t>
            </a:r>
            <a:r>
              <a:rPr lang="fr-CA" dirty="0" err="1"/>
              <a:t>Polya</a:t>
            </a:r>
            <a:r>
              <a:rPr lang="fr-CA" dirty="0"/>
              <a:t> dans les années 1940, que l’on appelle « modèle de résolution de problèmes en quatre étapes » :</a:t>
            </a:r>
          </a:p>
          <a:p>
            <a:endParaRPr lang="fr-CA" dirty="0"/>
          </a:p>
        </p:txBody>
      </p:sp>
      <p:sp>
        <p:nvSpPr>
          <p:cNvPr id="5" name="Espace réservé du texte 4"/>
          <p:cNvSpPr>
            <a:spLocks noGrp="1"/>
          </p:cNvSpPr>
          <p:nvPr>
            <p:ph type="body" sz="quarter" idx="15"/>
          </p:nvPr>
        </p:nvSpPr>
        <p:spPr/>
        <p:txBody>
          <a:bodyPr>
            <a:normAutofit lnSpcReduction="10000"/>
          </a:bodyPr>
          <a:lstStyle/>
          <a:p>
            <a:r>
              <a:rPr lang="fr-CA" dirty="0" smtClean="0"/>
              <a:t>Dispositifs pour l’enseignement </a:t>
            </a:r>
          </a:p>
          <a:p>
            <a:r>
              <a:rPr lang="fr-CA" dirty="0" smtClean="0"/>
              <a:t>des stratégies de résolution de problèmes</a:t>
            </a:r>
            <a:endParaRPr lang="fr-CA" dirty="0"/>
          </a:p>
        </p:txBody>
      </p:sp>
      <p:pic>
        <p:nvPicPr>
          <p:cNvPr id="3" name="Image 2"/>
          <p:cNvPicPr>
            <a:picLocks noChangeAspect="1"/>
          </p:cNvPicPr>
          <p:nvPr/>
        </p:nvPicPr>
        <p:blipFill>
          <a:blip r:embed="rId3"/>
          <a:stretch>
            <a:fillRect/>
          </a:stretch>
        </p:blipFill>
        <p:spPr>
          <a:xfrm>
            <a:off x="2727325" y="5370666"/>
            <a:ext cx="5057775" cy="1285875"/>
          </a:xfrm>
          <a:prstGeom prst="rect">
            <a:avLst/>
          </a:prstGeom>
        </p:spPr>
      </p:pic>
      <p:sp>
        <p:nvSpPr>
          <p:cNvPr id="6" name="Rectangle 5"/>
          <p:cNvSpPr/>
          <p:nvPr/>
        </p:nvSpPr>
        <p:spPr>
          <a:xfrm>
            <a:off x="1835696" y="2327453"/>
            <a:ext cx="6913017" cy="813515"/>
          </a:xfrm>
          <a:prstGeom prst="rect">
            <a:avLst/>
          </a:prstGeom>
          <a:noFill/>
          <a:ln>
            <a:solidFill>
              <a:schemeClr val="tx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92114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3F647BD-B8E4-4F3B-9EBE-B76F5DC26368}" type="slidenum">
              <a:rPr lang="fr-CA" smtClean="0"/>
              <a:t>13</a:t>
            </a:fld>
            <a:endParaRPr lang="fr-CA" dirty="0"/>
          </a:p>
        </p:txBody>
      </p:sp>
      <p:sp>
        <p:nvSpPr>
          <p:cNvPr id="4" name="Espace réservé du texte 3"/>
          <p:cNvSpPr>
            <a:spLocks noGrp="1"/>
          </p:cNvSpPr>
          <p:nvPr>
            <p:ph type="body" sz="quarter" idx="14"/>
          </p:nvPr>
        </p:nvSpPr>
        <p:spPr>
          <a:xfrm>
            <a:off x="1619672" y="2492896"/>
            <a:ext cx="7283152" cy="5878726"/>
          </a:xfrm>
        </p:spPr>
        <p:txBody>
          <a:bodyPr>
            <a:normAutofit/>
          </a:bodyPr>
          <a:lstStyle/>
          <a:p>
            <a:pPr marL="285750" indent="-285750" algn="just">
              <a:buFont typeface="Wingdings" panose="05000000000000000000" pitchFamily="2" charset="2"/>
              <a:buChar char="§"/>
            </a:pPr>
            <a:r>
              <a:rPr lang="fr-CA" dirty="0" smtClean="0"/>
              <a:t>Ce </a:t>
            </a:r>
            <a:r>
              <a:rPr lang="fr-CA" dirty="0"/>
              <a:t>modèle de résolution de problèmes « peut laisser croire que la résolution de problèmes se fait de façon séquentielle, que la compréhension se développe selon une série d’étapes. Or, un problème ne se résout pas nécessairement de façon linéaire! </a:t>
            </a:r>
            <a:r>
              <a:rPr lang="fr-CA" dirty="0" smtClean="0"/>
              <a:t>» (</a:t>
            </a:r>
            <a:r>
              <a:rPr lang="fr-CA" dirty="0" err="1" smtClean="0"/>
              <a:t>DeBlois</a:t>
            </a:r>
            <a:r>
              <a:rPr lang="fr-CA" dirty="0" smtClean="0"/>
              <a:t>, 2011) </a:t>
            </a:r>
          </a:p>
          <a:p>
            <a:pPr lvl="1" algn="just"/>
            <a:r>
              <a:rPr lang="fr-CA" dirty="0" smtClean="0"/>
              <a:t>Les </a:t>
            </a:r>
            <a:r>
              <a:rPr lang="fr-CA" dirty="0"/>
              <a:t>caractéristiques et les buts poursuivis par les problèmes de cette époque et ceux des situations-problèmes d’aujourd’hui ne sont plus les mêmes et, par conséquent, ce modèle n’offre pas un cadre conceptuel suffisamment large pour les appréhender. </a:t>
            </a:r>
          </a:p>
          <a:p>
            <a:pPr marL="285750" indent="-285750" algn="just">
              <a:buFont typeface="Wingdings" panose="05000000000000000000" pitchFamily="2" charset="2"/>
              <a:buChar char="§"/>
            </a:pPr>
            <a:endParaRPr lang="fr-CA" dirty="0" smtClean="0"/>
          </a:p>
          <a:p>
            <a:pPr marL="285750" indent="-285750" algn="just">
              <a:buFont typeface="Wingdings" panose="05000000000000000000" pitchFamily="2" charset="2"/>
              <a:buChar char="§"/>
            </a:pPr>
            <a:r>
              <a:rPr lang="fr-CA" dirty="0" smtClean="0"/>
              <a:t>En </a:t>
            </a:r>
            <a:r>
              <a:rPr lang="fr-CA" dirty="0"/>
              <a:t>fait, la résolution de problèmes, et plus particulièrement, de situations-problèmes, est une habileté cognitive de haut niveau qui fait appel à la créativité, ce qui, par conséquent, exige des allers-retours fréquents entre les différentes étapes du processus. </a:t>
            </a:r>
            <a:endParaRPr lang="fr-CA" dirty="0" smtClean="0"/>
          </a:p>
          <a:p>
            <a:pPr lvl="1" algn="just"/>
            <a:r>
              <a:rPr lang="fr-CA" dirty="0" smtClean="0"/>
              <a:t>Le </a:t>
            </a:r>
            <a:r>
              <a:rPr lang="fr-CA" dirty="0"/>
              <a:t>modèle de </a:t>
            </a:r>
            <a:r>
              <a:rPr lang="fr-CA" dirty="0" err="1"/>
              <a:t>Polya</a:t>
            </a:r>
            <a:r>
              <a:rPr lang="fr-CA" dirty="0"/>
              <a:t> convient encore parfaitement à la résolution de problèmes dans le cadre de l’approche </a:t>
            </a:r>
            <a:r>
              <a:rPr lang="fr-CA" b="1" dirty="0"/>
              <a:t>par</a:t>
            </a:r>
            <a:r>
              <a:rPr lang="fr-CA" dirty="0"/>
              <a:t> la résolution de problèmes, car les problèmes proposés dans ce contexte sont plus simples, par opposition à la complexité caractérisant les situations-problèmes. </a:t>
            </a:r>
          </a:p>
        </p:txBody>
      </p:sp>
      <p:sp>
        <p:nvSpPr>
          <p:cNvPr id="5" name="Espace réservé du texte 4"/>
          <p:cNvSpPr>
            <a:spLocks noGrp="1"/>
          </p:cNvSpPr>
          <p:nvPr>
            <p:ph type="body" sz="quarter" idx="15"/>
          </p:nvPr>
        </p:nvSpPr>
        <p:spPr>
          <a:xfrm>
            <a:off x="1763713" y="1223079"/>
            <a:ext cx="6985000" cy="935707"/>
          </a:xfrm>
        </p:spPr>
        <p:txBody>
          <a:bodyPr>
            <a:normAutofit lnSpcReduction="10000"/>
          </a:bodyPr>
          <a:lstStyle/>
          <a:p>
            <a:r>
              <a:rPr lang="fr-CA" dirty="0" smtClean="0"/>
              <a:t>Dispositifs pour l’enseignement </a:t>
            </a:r>
          </a:p>
          <a:p>
            <a:r>
              <a:rPr lang="fr-CA" dirty="0" smtClean="0"/>
              <a:t>des stratégies de résolution de problèmes</a:t>
            </a:r>
            <a:endParaRPr lang="fr-CA" dirty="0"/>
          </a:p>
        </p:txBody>
      </p:sp>
    </p:spTree>
    <p:extLst>
      <p:ext uri="{BB962C8B-B14F-4D97-AF65-F5344CB8AC3E}">
        <p14:creationId xmlns:p14="http://schemas.microsoft.com/office/powerpoint/2010/main" val="315911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3F647BD-B8E4-4F3B-9EBE-B76F5DC26368}" type="slidenum">
              <a:rPr lang="fr-CA" smtClean="0"/>
              <a:t>14</a:t>
            </a:fld>
            <a:endParaRPr lang="fr-CA" dirty="0"/>
          </a:p>
        </p:txBody>
      </p:sp>
      <p:sp>
        <p:nvSpPr>
          <p:cNvPr id="4" name="Espace réservé du texte 3"/>
          <p:cNvSpPr>
            <a:spLocks noGrp="1"/>
          </p:cNvSpPr>
          <p:nvPr>
            <p:ph type="body" sz="quarter" idx="14"/>
          </p:nvPr>
        </p:nvSpPr>
        <p:spPr>
          <a:xfrm>
            <a:off x="1652194" y="2316013"/>
            <a:ext cx="6985000" cy="4175869"/>
          </a:xfrm>
        </p:spPr>
        <p:txBody>
          <a:bodyPr>
            <a:normAutofit/>
          </a:bodyPr>
          <a:lstStyle/>
          <a:p>
            <a:pPr marL="285750" indent="-285750" algn="just">
              <a:buFont typeface="Wingdings" panose="05000000000000000000" pitchFamily="2" charset="2"/>
              <a:buChar char="§"/>
            </a:pPr>
            <a:r>
              <a:rPr lang="fr-CA" altLang="fr-FR" sz="1800" dirty="0" smtClean="0">
                <a:latin typeface="Calibri" panose="020F0502020204030204" pitchFamily="34" charset="0"/>
                <a:ea typeface="Calibri" panose="020F0502020204030204" pitchFamily="34" charset="0"/>
                <a:cs typeface="Times New Roman" panose="02020603050405020304" pitchFamily="18" charset="0"/>
              </a:rPr>
              <a:t>Principes </a:t>
            </a:r>
            <a:r>
              <a:rPr lang="fr-CA" altLang="fr-FR" sz="1800" dirty="0">
                <a:latin typeface="Calibri" panose="020F0502020204030204" pitchFamily="34" charset="0"/>
                <a:ea typeface="Calibri" panose="020F0502020204030204" pitchFamily="34" charset="0"/>
                <a:cs typeface="Times New Roman" panose="02020603050405020304" pitchFamily="18" charset="0"/>
              </a:rPr>
              <a:t>guidant l’enseignement des stratégies de résolution de situations-problèmes  (contexte « objet </a:t>
            </a:r>
            <a:r>
              <a:rPr lang="fr-CA" altLang="fr-FR" sz="1800" dirty="0" smtClean="0">
                <a:latin typeface="Calibri" panose="020F0502020204030204" pitchFamily="34" charset="0"/>
                <a:ea typeface="Calibri" panose="020F0502020204030204" pitchFamily="34" charset="0"/>
                <a:cs typeface="Times New Roman" panose="02020603050405020304" pitchFamily="18" charset="0"/>
              </a:rPr>
              <a:t>d’apprentissage »)</a:t>
            </a:r>
            <a:endParaRPr lang="fr-CA" sz="1800" dirty="0"/>
          </a:p>
          <a:p>
            <a:pPr marL="285750" indent="-285750" algn="just">
              <a:buFont typeface="Wingdings" panose="05000000000000000000" pitchFamily="2" charset="2"/>
              <a:buChar char="§"/>
            </a:pPr>
            <a:endParaRPr lang="fr-CA" sz="1800" dirty="0" smtClean="0"/>
          </a:p>
          <a:p>
            <a:endParaRPr lang="fr-CA" dirty="0"/>
          </a:p>
          <a:p>
            <a:endParaRPr lang="fr-CA" dirty="0"/>
          </a:p>
          <a:p>
            <a:endParaRPr lang="fr-CA" dirty="0"/>
          </a:p>
        </p:txBody>
      </p:sp>
      <p:sp>
        <p:nvSpPr>
          <p:cNvPr id="5" name="Espace réservé du texte 4"/>
          <p:cNvSpPr>
            <a:spLocks noGrp="1"/>
          </p:cNvSpPr>
          <p:nvPr>
            <p:ph type="body" sz="quarter" idx="15"/>
          </p:nvPr>
        </p:nvSpPr>
        <p:spPr>
          <a:xfrm>
            <a:off x="1763713" y="1196752"/>
            <a:ext cx="6985000" cy="935707"/>
          </a:xfrm>
        </p:spPr>
        <p:txBody>
          <a:bodyPr>
            <a:normAutofit lnSpcReduction="10000"/>
          </a:bodyPr>
          <a:lstStyle/>
          <a:p>
            <a:r>
              <a:rPr lang="fr-CA" dirty="0" smtClean="0"/>
              <a:t>Dispositifs pour l’enseignement </a:t>
            </a:r>
          </a:p>
          <a:p>
            <a:r>
              <a:rPr lang="fr-CA" dirty="0" smtClean="0"/>
              <a:t>des stratégies de résolution de problèmes</a:t>
            </a:r>
            <a:endParaRPr lang="fr-CA"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6" name="Rectangle 5"/>
          <p:cNvSpPr/>
          <p:nvPr/>
        </p:nvSpPr>
        <p:spPr>
          <a:xfrm>
            <a:off x="1085850" y="-4936490"/>
            <a:ext cx="5705475"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p>
        </p:txBody>
      </p:sp>
      <p:pic>
        <p:nvPicPr>
          <p:cNvPr id="8" name="Image 7"/>
          <p:cNvPicPr>
            <a:picLocks noChangeAspect="1"/>
          </p:cNvPicPr>
          <p:nvPr/>
        </p:nvPicPr>
        <p:blipFill>
          <a:blip r:embed="rId3"/>
          <a:stretch>
            <a:fillRect/>
          </a:stretch>
        </p:blipFill>
        <p:spPr>
          <a:xfrm>
            <a:off x="1925700" y="3193024"/>
            <a:ext cx="6683920" cy="3390140"/>
          </a:xfrm>
          <a:prstGeom prst="rect">
            <a:avLst/>
          </a:prstGeom>
        </p:spPr>
      </p:pic>
    </p:spTree>
    <p:extLst>
      <p:ext uri="{BB962C8B-B14F-4D97-AF65-F5344CB8AC3E}">
        <p14:creationId xmlns:p14="http://schemas.microsoft.com/office/powerpoint/2010/main" val="42063327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3F647BD-B8E4-4F3B-9EBE-B76F5DC26368}" type="slidenum">
              <a:rPr lang="fr-CA" smtClean="0"/>
              <a:t>15</a:t>
            </a:fld>
            <a:endParaRPr lang="fr-CA" dirty="0"/>
          </a:p>
        </p:txBody>
      </p:sp>
      <p:sp>
        <p:nvSpPr>
          <p:cNvPr id="5" name="Espace réservé du texte 4"/>
          <p:cNvSpPr>
            <a:spLocks noGrp="1"/>
          </p:cNvSpPr>
          <p:nvPr>
            <p:ph type="body" sz="quarter" idx="15"/>
          </p:nvPr>
        </p:nvSpPr>
        <p:spPr>
          <a:xfrm>
            <a:off x="1763688" y="2492896"/>
            <a:ext cx="6985000" cy="935707"/>
          </a:xfrm>
        </p:spPr>
        <p:txBody>
          <a:bodyPr>
            <a:noAutofit/>
          </a:bodyPr>
          <a:lstStyle/>
          <a:p>
            <a:r>
              <a:rPr lang="fr-CA" sz="3600" dirty="0" smtClean="0"/>
              <a:t>Proposition d’une planification de l’enseignement des stratégies de résolution de problèmes</a:t>
            </a:r>
            <a:endParaRPr lang="fr-CA" sz="3600" dirty="0"/>
          </a:p>
        </p:txBody>
      </p:sp>
    </p:spTree>
    <p:extLst>
      <p:ext uri="{BB962C8B-B14F-4D97-AF65-F5344CB8AC3E}">
        <p14:creationId xmlns:p14="http://schemas.microsoft.com/office/powerpoint/2010/main" val="2869406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3F647BD-B8E4-4F3B-9EBE-B76F5DC26368}" type="slidenum">
              <a:rPr lang="fr-CA" smtClean="0"/>
              <a:t>16</a:t>
            </a:fld>
            <a:endParaRPr lang="fr-CA" dirty="0"/>
          </a:p>
        </p:txBody>
      </p:sp>
      <p:sp>
        <p:nvSpPr>
          <p:cNvPr id="4" name="Espace réservé du texte 3"/>
          <p:cNvSpPr>
            <a:spLocks noGrp="1"/>
          </p:cNvSpPr>
          <p:nvPr>
            <p:ph type="body" sz="quarter" idx="14"/>
          </p:nvPr>
        </p:nvSpPr>
        <p:spPr>
          <a:xfrm>
            <a:off x="1763713" y="2324789"/>
            <a:ext cx="6840735" cy="4533211"/>
          </a:xfrm>
        </p:spPr>
        <p:txBody>
          <a:bodyPr>
            <a:normAutofit lnSpcReduction="10000"/>
          </a:bodyPr>
          <a:lstStyle/>
          <a:p>
            <a:pPr marL="285750" indent="-285750" algn="just">
              <a:buFont typeface="Wingdings" panose="05000000000000000000" pitchFamily="2" charset="2"/>
              <a:buChar char="§"/>
            </a:pPr>
            <a:r>
              <a:rPr lang="fr-CA" dirty="0"/>
              <a:t>D</a:t>
            </a:r>
            <a:r>
              <a:rPr lang="fr-CA" dirty="0" smtClean="0"/>
              <a:t>ans </a:t>
            </a:r>
            <a:r>
              <a:rPr lang="fr-CA" dirty="0"/>
              <a:t>le cadre de </a:t>
            </a:r>
            <a:r>
              <a:rPr lang="fr-CA" dirty="0" smtClean="0"/>
              <a:t>cette proposition de </a:t>
            </a:r>
            <a:r>
              <a:rPr lang="fr-CA" dirty="0"/>
              <a:t>planification de l’enseignement des stratégies de résolution de problèmes mathématiques, il sera principalement question des stratégies liées à l’approche </a:t>
            </a:r>
            <a:r>
              <a:rPr lang="fr-CA" b="1" dirty="0"/>
              <a:t>par</a:t>
            </a:r>
            <a:r>
              <a:rPr lang="fr-CA" dirty="0"/>
              <a:t> la résolution de problèmes. Les étapes du modèle de </a:t>
            </a:r>
            <a:r>
              <a:rPr lang="fr-CA" dirty="0" err="1"/>
              <a:t>Polya</a:t>
            </a:r>
            <a:r>
              <a:rPr lang="fr-CA" dirty="0"/>
              <a:t> seront renommées comme suit  :</a:t>
            </a:r>
          </a:p>
          <a:p>
            <a:endParaRPr lang="fr-CA" dirty="0" smtClean="0"/>
          </a:p>
          <a:p>
            <a:endParaRPr lang="fr-CA" dirty="0"/>
          </a:p>
          <a:p>
            <a:endParaRPr lang="fr-CA" dirty="0" smtClean="0"/>
          </a:p>
          <a:p>
            <a:endParaRPr lang="fr-CA" dirty="0"/>
          </a:p>
          <a:p>
            <a:endParaRPr lang="fr-CA" dirty="0" smtClean="0"/>
          </a:p>
          <a:p>
            <a:pPr marL="285750" indent="-285750" algn="just">
              <a:buFont typeface="Wingdings" panose="05000000000000000000" pitchFamily="2" charset="2"/>
              <a:buChar char="§"/>
            </a:pPr>
            <a:r>
              <a:rPr lang="fr-CA" b="1" dirty="0" smtClean="0"/>
              <a:t>Certaines</a:t>
            </a:r>
            <a:r>
              <a:rPr lang="fr-CA" dirty="0" smtClean="0"/>
              <a:t> </a:t>
            </a:r>
            <a:r>
              <a:rPr lang="fr-CA" dirty="0"/>
              <a:t>des stratégies proposées peuvent être transposées dans le cadre de l’enseignement-apprentissage </a:t>
            </a:r>
            <a:r>
              <a:rPr lang="fr-CA" b="1" dirty="0"/>
              <a:t>de</a:t>
            </a:r>
            <a:r>
              <a:rPr lang="fr-CA" dirty="0"/>
              <a:t> la résolution de problèmes, plus particulièrement celles de l’étape 3 : « Je raisonne et je résous ». </a:t>
            </a:r>
            <a:endParaRPr lang="fr-CA" dirty="0" smtClean="0"/>
          </a:p>
          <a:p>
            <a:pPr marL="285750" indent="-285750" algn="just">
              <a:buFont typeface="Wingdings" panose="05000000000000000000" pitchFamily="2" charset="2"/>
              <a:buChar char="§"/>
            </a:pPr>
            <a:endParaRPr lang="fr-CA" dirty="0"/>
          </a:p>
          <a:p>
            <a:pPr marL="285750" indent="-285750" algn="just">
              <a:buFont typeface="Wingdings" panose="05000000000000000000" pitchFamily="2" charset="2"/>
              <a:buChar char="§"/>
            </a:pPr>
            <a:r>
              <a:rPr lang="fr-CA" dirty="0" smtClean="0"/>
              <a:t>Pour </a:t>
            </a:r>
            <a:r>
              <a:rPr lang="fr-CA" dirty="0"/>
              <a:t>mieux comprendre la raison de cette transposition, le modèle de </a:t>
            </a:r>
            <a:r>
              <a:rPr lang="fr-CA" dirty="0" err="1"/>
              <a:t>Mason</a:t>
            </a:r>
            <a:r>
              <a:rPr lang="fr-CA" dirty="0"/>
              <a:t> (1994) permet de mieux cerner les deux grandes phases du processus de résolution de problèmes : la phase d’approche et la phase d’attaque du problème, lesquelles sont imbriquées l’une dans </a:t>
            </a:r>
            <a:r>
              <a:rPr lang="fr-CA" dirty="0" smtClean="0"/>
              <a:t>l’autre.</a:t>
            </a:r>
            <a:endParaRPr lang="fr-CA" dirty="0"/>
          </a:p>
        </p:txBody>
      </p:sp>
      <p:sp>
        <p:nvSpPr>
          <p:cNvPr id="5" name="Espace réservé du texte 4"/>
          <p:cNvSpPr>
            <a:spLocks noGrp="1"/>
          </p:cNvSpPr>
          <p:nvPr>
            <p:ph type="body" sz="quarter" idx="15"/>
          </p:nvPr>
        </p:nvSpPr>
        <p:spPr>
          <a:xfrm>
            <a:off x="1763713" y="1205527"/>
            <a:ext cx="6985000" cy="935707"/>
          </a:xfrm>
        </p:spPr>
        <p:txBody>
          <a:bodyPr>
            <a:normAutofit fontScale="92500"/>
          </a:bodyPr>
          <a:lstStyle/>
          <a:p>
            <a:r>
              <a:rPr lang="fr-CA" dirty="0" smtClean="0"/>
              <a:t>Proposition d’une planification de l’enseignement des stratégies de résolution de problèmes</a:t>
            </a:r>
            <a:endParaRPr lang="fr-CA" dirty="0"/>
          </a:p>
        </p:txBody>
      </p:sp>
      <p:pic>
        <p:nvPicPr>
          <p:cNvPr id="3" name="Image 2"/>
          <p:cNvPicPr>
            <a:picLocks noChangeAspect="1"/>
          </p:cNvPicPr>
          <p:nvPr/>
        </p:nvPicPr>
        <p:blipFill>
          <a:blip r:embed="rId3"/>
          <a:stretch>
            <a:fillRect/>
          </a:stretch>
        </p:blipFill>
        <p:spPr>
          <a:xfrm>
            <a:off x="3563888" y="3429000"/>
            <a:ext cx="3438525" cy="962025"/>
          </a:xfrm>
          <a:prstGeom prst="rect">
            <a:avLst/>
          </a:prstGeom>
        </p:spPr>
      </p:pic>
      <p:sp>
        <p:nvSpPr>
          <p:cNvPr id="6" name="Bouton d’action : Suivant 5">
            <a:hlinkClick r:id="" action="ppaction://hlinkshowjump?jump=nextslide" highlightClick="1"/>
          </p:cNvPr>
          <p:cNvSpPr/>
          <p:nvPr/>
        </p:nvSpPr>
        <p:spPr>
          <a:xfrm>
            <a:off x="6948264" y="6309320"/>
            <a:ext cx="216024" cy="18256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78576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Effect transition="in" filter="fade">
                                      <p:cBhvr>
                                        <p:cTn id="12" dur="500"/>
                                        <p:tgtEl>
                                          <p:spTgt spid="4">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animEffect transition="in" filter="fade">
                                      <p:cBhvr>
                                        <p:cTn id="17" dur="500"/>
                                        <p:tgtEl>
                                          <p:spTgt spid="4">
                                            <p:txEl>
                                              <p:pRg st="8" end="8"/>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3F647BD-B8E4-4F3B-9EBE-B76F5DC26368}" type="slidenum">
              <a:rPr lang="fr-CA" smtClean="0"/>
              <a:t>17</a:t>
            </a:fld>
            <a:endParaRPr lang="fr-CA" dirty="0"/>
          </a:p>
        </p:txBody>
      </p:sp>
      <p:sp>
        <p:nvSpPr>
          <p:cNvPr id="5" name="Espace réservé du texte 4"/>
          <p:cNvSpPr>
            <a:spLocks noGrp="1"/>
          </p:cNvSpPr>
          <p:nvPr>
            <p:ph type="body" sz="quarter" idx="15"/>
          </p:nvPr>
        </p:nvSpPr>
        <p:spPr/>
        <p:txBody>
          <a:bodyPr>
            <a:normAutofit fontScale="92500"/>
          </a:bodyPr>
          <a:lstStyle/>
          <a:p>
            <a:r>
              <a:rPr lang="fr-CA" dirty="0" smtClean="0"/>
              <a:t>Proposition d’une planification de l’enseignement des stratégies de résolution de problèmes</a:t>
            </a:r>
            <a:endParaRPr lang="fr-CA" dirty="0"/>
          </a:p>
        </p:txBody>
      </p:sp>
      <p:pic>
        <p:nvPicPr>
          <p:cNvPr id="3" name="Image 2"/>
          <p:cNvPicPr>
            <a:picLocks noChangeAspect="1"/>
          </p:cNvPicPr>
          <p:nvPr/>
        </p:nvPicPr>
        <p:blipFill>
          <a:blip r:embed="rId3"/>
          <a:stretch>
            <a:fillRect/>
          </a:stretch>
        </p:blipFill>
        <p:spPr>
          <a:xfrm>
            <a:off x="1553212" y="2276474"/>
            <a:ext cx="7539327" cy="1781870"/>
          </a:xfrm>
          <a:prstGeom prst="rect">
            <a:avLst/>
          </a:prstGeom>
        </p:spPr>
      </p:pic>
      <p:sp>
        <p:nvSpPr>
          <p:cNvPr id="6" name="ZoneTexte 5"/>
          <p:cNvSpPr txBox="1"/>
          <p:nvPr/>
        </p:nvSpPr>
        <p:spPr>
          <a:xfrm>
            <a:off x="1475656" y="4365104"/>
            <a:ext cx="7427168" cy="2616101"/>
          </a:xfrm>
          <a:prstGeom prst="rect">
            <a:avLst/>
          </a:prstGeom>
          <a:noFill/>
        </p:spPr>
        <p:txBody>
          <a:bodyPr wrap="square" rtlCol="0">
            <a:spAutoFit/>
          </a:bodyPr>
          <a:lstStyle/>
          <a:p>
            <a:pPr lvl="0" algn="just">
              <a:defRPr/>
            </a:pPr>
            <a:r>
              <a:rPr lang="fr-CA" sz="1600" dirty="0"/>
              <a:t>« La phase d’approche est celle qui permet de reformuler le problème, de faire des schémas, des tableaux, des graphiques ou des exemples pour se donner une représentation qui facilite la compréhension des données et des relations entre elles. (…) C’est alors qu’il devient possible de faire des conjectures (des hypothèses, des suppositions explicites). (…) La phase d’attaque permet de valider ou non ces conjectures. C’est d’ailleurs ce qui conduit à faire des allers-retours avec la phase d’approche, l’expérimentation des conjectures ayant permis une nouvelle représentation du problème. » </a:t>
            </a:r>
            <a:r>
              <a:rPr lang="fr-CA" sz="1600" dirty="0" smtClean="0"/>
              <a:t> (</a:t>
            </a:r>
            <a:r>
              <a:rPr lang="fr-CA" sz="1600" dirty="0" err="1" smtClean="0"/>
              <a:t>DeBlois</a:t>
            </a:r>
            <a:r>
              <a:rPr lang="fr-CA" sz="1600" dirty="0" smtClean="0"/>
              <a:t>, 2011)</a:t>
            </a:r>
            <a:endParaRPr lang="fr-CA" sz="1600" dirty="0"/>
          </a:p>
          <a:p>
            <a:pPr lvl="0">
              <a:defRPr/>
            </a:pPr>
            <a:endParaRPr lang="fr-CA" dirty="0"/>
          </a:p>
          <a:p>
            <a:endParaRPr lang="fr-CA" dirty="0"/>
          </a:p>
        </p:txBody>
      </p:sp>
    </p:spTree>
    <p:extLst>
      <p:ext uri="{BB962C8B-B14F-4D97-AF65-F5344CB8AC3E}">
        <p14:creationId xmlns:p14="http://schemas.microsoft.com/office/powerpoint/2010/main" val="33175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3F647BD-B8E4-4F3B-9EBE-B76F5DC26368}" type="slidenum">
              <a:rPr lang="fr-CA" smtClean="0"/>
              <a:t>18</a:t>
            </a:fld>
            <a:endParaRPr lang="fr-CA" dirty="0"/>
          </a:p>
        </p:txBody>
      </p:sp>
      <p:sp>
        <p:nvSpPr>
          <p:cNvPr id="4" name="Espace réservé du texte 3"/>
          <p:cNvSpPr>
            <a:spLocks noGrp="1"/>
          </p:cNvSpPr>
          <p:nvPr>
            <p:ph type="body" sz="quarter" idx="14"/>
          </p:nvPr>
        </p:nvSpPr>
        <p:spPr>
          <a:xfrm>
            <a:off x="1614637" y="2276872"/>
            <a:ext cx="7283152" cy="5220077"/>
          </a:xfrm>
        </p:spPr>
        <p:txBody>
          <a:bodyPr>
            <a:normAutofit/>
          </a:bodyPr>
          <a:lstStyle/>
          <a:p>
            <a:pPr marL="285750" indent="-285750" algn="just">
              <a:buFont typeface="Wingdings" panose="05000000000000000000" pitchFamily="2" charset="2"/>
              <a:buChar char="§"/>
            </a:pPr>
            <a:r>
              <a:rPr lang="fr-CA" dirty="0"/>
              <a:t>Ainsi, les deux contextes pédagogiques relatifs à la résolution de problèmes (apprentissage </a:t>
            </a:r>
            <a:r>
              <a:rPr lang="fr-CA" b="1" dirty="0"/>
              <a:t>par</a:t>
            </a:r>
            <a:r>
              <a:rPr lang="fr-CA" dirty="0"/>
              <a:t> la résolution de problèmes et apprentissage </a:t>
            </a:r>
            <a:r>
              <a:rPr lang="fr-CA" b="1" dirty="0"/>
              <a:t>de</a:t>
            </a:r>
            <a:r>
              <a:rPr lang="fr-CA" dirty="0"/>
              <a:t> la résolution de problèmes) font nécessairement intervenir </a:t>
            </a:r>
            <a:r>
              <a:rPr lang="fr-CA" dirty="0" smtClean="0"/>
              <a:t>les </a:t>
            </a:r>
            <a:r>
              <a:rPr lang="fr-CA" dirty="0"/>
              <a:t>deux phases du processus de résolution de </a:t>
            </a:r>
            <a:r>
              <a:rPr lang="fr-CA" dirty="0" smtClean="0"/>
              <a:t>problèmes (approche et attaque). </a:t>
            </a:r>
          </a:p>
          <a:p>
            <a:pPr marL="285750" indent="-285750" algn="just">
              <a:buFont typeface="Wingdings" panose="05000000000000000000" pitchFamily="2" charset="2"/>
              <a:buChar char="§"/>
            </a:pPr>
            <a:endParaRPr lang="fr-CA" dirty="0"/>
          </a:p>
          <a:p>
            <a:pPr marL="285750" indent="-285750" algn="just">
              <a:buFont typeface="Wingdings" panose="05000000000000000000" pitchFamily="2" charset="2"/>
              <a:buChar char="§"/>
            </a:pPr>
            <a:r>
              <a:rPr lang="fr-CA" dirty="0" smtClean="0"/>
              <a:t>Cependant</a:t>
            </a:r>
            <a:r>
              <a:rPr lang="fr-CA" dirty="0"/>
              <a:t>, les situations‑problèmes étant plus complexes en raison du fait que « le répertoire de réponses immédiatement disponibles chez l’élève ne permet pas de fournir une réponse appropriée </a:t>
            </a:r>
            <a:r>
              <a:rPr lang="fr-CA" dirty="0" smtClean="0"/>
              <a:t>» (</a:t>
            </a:r>
            <a:r>
              <a:rPr lang="fr-CA" dirty="0" err="1"/>
              <a:t>D</a:t>
            </a:r>
            <a:r>
              <a:rPr lang="fr-CA" dirty="0" err="1" smtClean="0"/>
              <a:t>eBlois</a:t>
            </a:r>
            <a:r>
              <a:rPr lang="fr-CA" dirty="0" smtClean="0"/>
              <a:t>, 2011), </a:t>
            </a:r>
            <a:r>
              <a:rPr lang="fr-CA" dirty="0"/>
              <a:t>la démarche de résolution exigera la restructuration, voire l’acquisition de nouvelles connaissances ou stratégies de façon à pouvoir les mobiliser (c’est-à-dire de les adapter en fonction des caractéristiques de la situation, ce qui diffère du transfert) pour effectuer la tâche. </a:t>
            </a:r>
            <a:endParaRPr lang="fr-CA" dirty="0" smtClean="0"/>
          </a:p>
          <a:p>
            <a:pPr lvl="1" algn="just">
              <a:spcBef>
                <a:spcPts val="0"/>
              </a:spcBef>
            </a:pPr>
            <a:r>
              <a:rPr lang="fr-CA" dirty="0" smtClean="0"/>
              <a:t>Cela </a:t>
            </a:r>
            <a:r>
              <a:rPr lang="fr-CA" dirty="0"/>
              <a:t>nécessitera de nombreux allers-retours entre la phase </a:t>
            </a:r>
            <a:endParaRPr lang="fr-CA" dirty="0" smtClean="0"/>
          </a:p>
          <a:p>
            <a:pPr marL="360363" lvl="1" indent="-23813" algn="just">
              <a:spcBef>
                <a:spcPts val="0"/>
              </a:spcBef>
              <a:buNone/>
            </a:pPr>
            <a:r>
              <a:rPr lang="fr-CA" dirty="0" smtClean="0"/>
              <a:t>d’approche </a:t>
            </a:r>
            <a:r>
              <a:rPr lang="fr-CA" dirty="0"/>
              <a:t>et la phase d’attaque, lesquels pourront être </a:t>
            </a:r>
            <a:endParaRPr lang="fr-CA" dirty="0" smtClean="0"/>
          </a:p>
          <a:p>
            <a:pPr marL="360363" lvl="1" indent="-23813" algn="just">
              <a:spcBef>
                <a:spcPts val="0"/>
              </a:spcBef>
              <a:buNone/>
            </a:pPr>
            <a:r>
              <a:rPr lang="fr-CA" dirty="0" smtClean="0"/>
              <a:t>ponctués </a:t>
            </a:r>
            <a:r>
              <a:rPr lang="fr-CA" dirty="0"/>
              <a:t>d’un enseignement explicite </a:t>
            </a:r>
            <a:r>
              <a:rPr lang="fr-CA" b="1" dirty="0"/>
              <a:t>de la </a:t>
            </a:r>
            <a:r>
              <a:rPr lang="fr-CA" dirty="0"/>
              <a:t>résolution de </a:t>
            </a:r>
            <a:endParaRPr lang="fr-CA" dirty="0" smtClean="0"/>
          </a:p>
          <a:p>
            <a:pPr marL="360363" lvl="1" indent="-23813" algn="just">
              <a:spcBef>
                <a:spcPts val="0"/>
              </a:spcBef>
              <a:buNone/>
            </a:pPr>
            <a:r>
              <a:rPr lang="fr-CA" dirty="0" smtClean="0"/>
              <a:t>situations-problèmes </a:t>
            </a:r>
            <a:r>
              <a:rPr lang="fr-CA" dirty="0"/>
              <a:t>portant sur le processus et sur les </a:t>
            </a:r>
            <a:endParaRPr lang="fr-CA" dirty="0" smtClean="0"/>
          </a:p>
          <a:p>
            <a:pPr marL="360363" lvl="1" indent="-23813" algn="just">
              <a:spcBef>
                <a:spcPts val="0"/>
              </a:spcBef>
              <a:buNone/>
            </a:pPr>
            <a:r>
              <a:rPr lang="fr-CA" dirty="0" smtClean="0"/>
              <a:t>stratégies</a:t>
            </a:r>
            <a:r>
              <a:rPr lang="fr-CA" dirty="0"/>
              <a:t>, en décontextualisant l’enseignement pour mieux </a:t>
            </a:r>
            <a:endParaRPr lang="fr-CA" dirty="0" smtClean="0"/>
          </a:p>
          <a:p>
            <a:pPr marL="360363" lvl="1" indent="-23813" algn="just">
              <a:spcBef>
                <a:spcPts val="0"/>
              </a:spcBef>
              <a:buNone/>
            </a:pPr>
            <a:r>
              <a:rPr lang="fr-CA" dirty="0"/>
              <a:t>y</a:t>
            </a:r>
            <a:r>
              <a:rPr lang="fr-CA" dirty="0" smtClean="0"/>
              <a:t> revenir </a:t>
            </a:r>
            <a:r>
              <a:rPr lang="fr-CA" dirty="0"/>
              <a:t>par la suite. </a:t>
            </a:r>
          </a:p>
        </p:txBody>
      </p:sp>
      <p:sp>
        <p:nvSpPr>
          <p:cNvPr id="5" name="Espace réservé du texte 4"/>
          <p:cNvSpPr>
            <a:spLocks noGrp="1"/>
          </p:cNvSpPr>
          <p:nvPr>
            <p:ph type="body" sz="quarter" idx="15"/>
          </p:nvPr>
        </p:nvSpPr>
        <p:spPr>
          <a:xfrm>
            <a:off x="1763713" y="1185797"/>
            <a:ext cx="6985000" cy="935707"/>
          </a:xfrm>
        </p:spPr>
        <p:txBody>
          <a:bodyPr>
            <a:normAutofit fontScale="92500"/>
          </a:bodyPr>
          <a:lstStyle/>
          <a:p>
            <a:r>
              <a:rPr lang="fr-CA" dirty="0" smtClean="0"/>
              <a:t>Proposition d’une planification de l’enseignement des stratégies de résolution de problèmes</a:t>
            </a:r>
            <a:endParaRPr lang="fr-CA" dirty="0"/>
          </a:p>
        </p:txBody>
      </p:sp>
      <p:pic>
        <p:nvPicPr>
          <p:cNvPr id="6" name="Image 5"/>
          <p:cNvPicPr/>
          <p:nvPr/>
        </p:nvPicPr>
        <p:blipFill>
          <a:blip r:embed="rId3" cstate="print">
            <a:extLst>
              <a:ext uri="{28A0092B-C50C-407E-A947-70E740481C1C}">
                <a14:useLocalDpi xmlns:a14="http://schemas.microsoft.com/office/drawing/2010/main" val="0"/>
              </a:ext>
            </a:extLst>
          </a:blip>
          <a:stretch>
            <a:fillRect/>
          </a:stretch>
        </p:blipFill>
        <p:spPr>
          <a:xfrm>
            <a:off x="6402940" y="5301208"/>
            <a:ext cx="2237420" cy="1373237"/>
          </a:xfrm>
          <a:prstGeom prst="rect">
            <a:avLst/>
          </a:prstGeom>
        </p:spPr>
      </p:pic>
    </p:spTree>
    <p:extLst>
      <p:ext uri="{BB962C8B-B14F-4D97-AF65-F5344CB8AC3E}">
        <p14:creationId xmlns:p14="http://schemas.microsoft.com/office/powerpoint/2010/main" val="89633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500"/>
                                        <p:tgtEl>
                                          <p:spTgt spid="4">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fade">
                                      <p:cBhvr>
                                        <p:cTn id="18" dur="500"/>
                                        <p:tgtEl>
                                          <p:spTgt spid="4">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500"/>
                                        <p:tgtEl>
                                          <p:spTgt spid="4">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Effect transition="in" filter="fade">
                                      <p:cBhvr>
                                        <p:cTn id="24" dur="500"/>
                                        <p:tgtEl>
                                          <p:spTgt spid="4">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3F647BD-B8E4-4F3B-9EBE-B76F5DC26368}" type="slidenum">
              <a:rPr lang="fr-CA" smtClean="0"/>
              <a:t>19</a:t>
            </a:fld>
            <a:endParaRPr lang="fr-CA" dirty="0"/>
          </a:p>
        </p:txBody>
      </p:sp>
      <p:sp>
        <p:nvSpPr>
          <p:cNvPr id="4" name="Espace réservé du texte 3"/>
          <p:cNvSpPr>
            <a:spLocks noGrp="1"/>
          </p:cNvSpPr>
          <p:nvPr>
            <p:ph type="body" sz="quarter" idx="14"/>
          </p:nvPr>
        </p:nvSpPr>
        <p:spPr>
          <a:xfrm>
            <a:off x="1763713" y="2682131"/>
            <a:ext cx="6985000" cy="4175869"/>
          </a:xfrm>
        </p:spPr>
        <p:txBody>
          <a:bodyPr>
            <a:normAutofit/>
          </a:bodyPr>
          <a:lstStyle/>
          <a:p>
            <a:pPr marL="285750" indent="-285750">
              <a:buFont typeface="Wingdings" panose="05000000000000000000" pitchFamily="2" charset="2"/>
              <a:buChar char="§"/>
            </a:pPr>
            <a:r>
              <a:rPr lang="fr-CA" sz="2000" dirty="0"/>
              <a:t>La planification proposée ici est inspirée des travaux de Marian Small (2008) et du matériel pédagogique élaboré par Édith </a:t>
            </a:r>
            <a:r>
              <a:rPr lang="fr-CA" sz="2000" dirty="0" err="1"/>
              <a:t>Plourde</a:t>
            </a:r>
            <a:r>
              <a:rPr lang="fr-CA" sz="2000" dirty="0"/>
              <a:t>, Sandra </a:t>
            </a:r>
            <a:r>
              <a:rPr lang="fr-CA" sz="2000" dirty="0" err="1"/>
              <a:t>Worobetz</a:t>
            </a:r>
            <a:r>
              <a:rPr lang="fr-CA" sz="2000" dirty="0"/>
              <a:t>, Nadia Poulin et Stéphanie </a:t>
            </a:r>
            <a:r>
              <a:rPr lang="fr-CA" sz="2000" dirty="0" err="1"/>
              <a:t>Dagenais</a:t>
            </a:r>
            <a:r>
              <a:rPr lang="fr-CA" sz="2000" dirty="0"/>
              <a:t> (2012), </a:t>
            </a:r>
            <a:r>
              <a:rPr lang="fr-CA" sz="2000" i="1" dirty="0"/>
              <a:t>Sur la route des maths</a:t>
            </a:r>
            <a:r>
              <a:rPr lang="fr-CA" sz="2000" dirty="0"/>
              <a:t>. Ce matériel met l’accent sur l’enseignement des stratégies</a:t>
            </a:r>
            <a:r>
              <a:rPr lang="fr-CA" sz="2000" dirty="0" smtClean="0"/>
              <a:t>.</a:t>
            </a:r>
          </a:p>
          <a:p>
            <a:endParaRPr lang="fr-CA" sz="2000" dirty="0"/>
          </a:p>
          <a:p>
            <a:pPr marL="285750" indent="-285750">
              <a:buFont typeface="Wingdings" panose="05000000000000000000" pitchFamily="2" charset="2"/>
              <a:buChar char="§"/>
            </a:pPr>
            <a:r>
              <a:rPr lang="fr-CA" sz="2000" dirty="0"/>
              <a:t>Les niveaux de complexité des stratégies de résolution de problèmes auxquels la planification proposée fait référence se définissent comme suit :</a:t>
            </a:r>
          </a:p>
          <a:p>
            <a:endParaRPr lang="fr-CA" dirty="0"/>
          </a:p>
        </p:txBody>
      </p:sp>
      <p:sp>
        <p:nvSpPr>
          <p:cNvPr id="5" name="Espace réservé du texte 4"/>
          <p:cNvSpPr>
            <a:spLocks noGrp="1"/>
          </p:cNvSpPr>
          <p:nvPr>
            <p:ph type="body" sz="quarter" idx="15"/>
          </p:nvPr>
        </p:nvSpPr>
        <p:spPr>
          <a:xfrm>
            <a:off x="1763713" y="1196752"/>
            <a:ext cx="6985000" cy="935707"/>
          </a:xfrm>
        </p:spPr>
        <p:txBody>
          <a:bodyPr>
            <a:normAutofit fontScale="92500"/>
          </a:bodyPr>
          <a:lstStyle/>
          <a:p>
            <a:r>
              <a:rPr lang="fr-CA" dirty="0" smtClean="0"/>
              <a:t>Proposition d’une planification de l’enseignement des stratégies de résolution de problèmes</a:t>
            </a:r>
            <a:endParaRPr lang="fr-CA" dirty="0"/>
          </a:p>
        </p:txBody>
      </p:sp>
    </p:spTree>
    <p:extLst>
      <p:ext uri="{BB962C8B-B14F-4D97-AF65-F5344CB8AC3E}">
        <p14:creationId xmlns:p14="http://schemas.microsoft.com/office/powerpoint/2010/main" val="3061512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3F647BD-B8E4-4F3B-9EBE-B76F5DC26368}" type="slidenum">
              <a:rPr lang="fr-CA" smtClean="0"/>
              <a:t>2</a:t>
            </a:fld>
            <a:endParaRPr lang="fr-CA" dirty="0"/>
          </a:p>
        </p:txBody>
      </p:sp>
      <p:sp>
        <p:nvSpPr>
          <p:cNvPr id="4" name="Espace réservé du texte 3"/>
          <p:cNvSpPr>
            <a:spLocks noGrp="1"/>
          </p:cNvSpPr>
          <p:nvPr>
            <p:ph type="body" sz="quarter" idx="14"/>
          </p:nvPr>
        </p:nvSpPr>
        <p:spPr>
          <a:xfrm>
            <a:off x="1763713" y="2132856"/>
            <a:ext cx="6985000" cy="4392488"/>
          </a:xfrm>
        </p:spPr>
        <p:txBody>
          <a:bodyPr>
            <a:normAutofit/>
          </a:bodyPr>
          <a:lstStyle/>
          <a:p>
            <a:pPr algn="just" fontAlgn="base"/>
            <a:r>
              <a:rPr lang="fr-CA" sz="1800" dirty="0" smtClean="0"/>
              <a:t>S’il </a:t>
            </a:r>
            <a:r>
              <a:rPr lang="fr-CA" sz="1800" dirty="0"/>
              <a:t>est évident qu’un </a:t>
            </a:r>
            <a:r>
              <a:rPr lang="fr-CA" sz="1800" dirty="0" smtClean="0"/>
              <a:t>enseignement des </a:t>
            </a:r>
            <a:r>
              <a:rPr lang="fr-CA" sz="1800" dirty="0"/>
              <a:t>concepts et des processus mathématiques doit être assuré par l’enseignant, cela n’est pas aussi clair pour ce qui est de l’enseignement des stratégies. Plusieurs questions surgissent lorsque l’on parle </a:t>
            </a:r>
            <a:r>
              <a:rPr lang="fr-CA" sz="1800" dirty="0" smtClean="0"/>
              <a:t>d’enseignement des </a:t>
            </a:r>
            <a:r>
              <a:rPr lang="fr-CA" sz="1800" dirty="0"/>
              <a:t>stratégies en mathématiques, plus particulièrement, en résolution de problèmes. Quelles stratégies devrait-on enseigner? Quand devrions-nous les enseigner et comment? Et surtout, qu’entend-on par « résolution de problèmes </a:t>
            </a:r>
            <a:r>
              <a:rPr lang="fr-CA" sz="1800" dirty="0" smtClean="0"/>
              <a:t>»?</a:t>
            </a:r>
          </a:p>
          <a:p>
            <a:pPr algn="just" fontAlgn="base"/>
            <a:endParaRPr lang="fr-CA" sz="1800" dirty="0"/>
          </a:p>
          <a:p>
            <a:pPr algn="just" fontAlgn="base"/>
            <a:r>
              <a:rPr lang="fr-CA" sz="1800" dirty="0"/>
              <a:t>Dans le cadre de cet atelier, nous échangerons autour du </a:t>
            </a:r>
            <a:r>
              <a:rPr lang="fr-CA" sz="1800" b="1" dirty="0"/>
              <a:t>concept de « résolution de problèmes » </a:t>
            </a:r>
            <a:r>
              <a:rPr lang="fr-CA" sz="1800" dirty="0"/>
              <a:t>et nous tenterons de mettre en lumière les </a:t>
            </a:r>
            <a:r>
              <a:rPr lang="fr-CA" sz="1800" dirty="0" smtClean="0"/>
              <a:t>dispositifs permettant </a:t>
            </a:r>
            <a:r>
              <a:rPr lang="fr-CA" sz="1800" dirty="0"/>
              <a:t>un enseignement des stratégies </a:t>
            </a:r>
            <a:r>
              <a:rPr lang="fr-CA" sz="1800" dirty="0" smtClean="0"/>
              <a:t>qui réponde </a:t>
            </a:r>
            <a:r>
              <a:rPr lang="fr-CA" sz="1800" dirty="0"/>
              <a:t>aux besoins d’apprentissage des élèves. </a:t>
            </a:r>
            <a:r>
              <a:rPr lang="fr-CA" sz="1800" dirty="0" smtClean="0"/>
              <a:t>Une </a:t>
            </a:r>
            <a:r>
              <a:rPr lang="fr-CA" sz="1800" b="1" dirty="0"/>
              <a:t>proposition de planification</a:t>
            </a:r>
            <a:r>
              <a:rPr lang="fr-CA" sz="1800" dirty="0"/>
              <a:t> sera également </a:t>
            </a:r>
            <a:r>
              <a:rPr lang="fr-CA" sz="1800" dirty="0" smtClean="0"/>
              <a:t>offerte</a:t>
            </a:r>
            <a:endParaRPr lang="fr-CA" sz="1800" dirty="0"/>
          </a:p>
          <a:p>
            <a:endParaRPr lang="fr-CA" dirty="0"/>
          </a:p>
        </p:txBody>
      </p:sp>
      <p:sp>
        <p:nvSpPr>
          <p:cNvPr id="5" name="Espace réservé du texte 4"/>
          <p:cNvSpPr>
            <a:spLocks noGrp="1"/>
          </p:cNvSpPr>
          <p:nvPr>
            <p:ph type="body" sz="quarter" idx="15"/>
          </p:nvPr>
        </p:nvSpPr>
        <p:spPr/>
        <p:txBody>
          <a:bodyPr/>
          <a:lstStyle/>
          <a:p>
            <a:r>
              <a:rPr lang="fr-CA" dirty="0" smtClean="0"/>
              <a:t>Rappel de l’intention </a:t>
            </a:r>
            <a:endParaRPr lang="fr-CA" dirty="0"/>
          </a:p>
        </p:txBody>
      </p:sp>
    </p:spTree>
    <p:extLst>
      <p:ext uri="{BB962C8B-B14F-4D97-AF65-F5344CB8AC3E}">
        <p14:creationId xmlns:p14="http://schemas.microsoft.com/office/powerpoint/2010/main" val="29644555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3F647BD-B8E4-4F3B-9EBE-B76F5DC26368}" type="slidenum">
              <a:rPr lang="fr-CA" smtClean="0"/>
              <a:t>20</a:t>
            </a:fld>
            <a:endParaRPr lang="fr-CA" dirty="0"/>
          </a:p>
        </p:txBody>
      </p:sp>
      <p:sp>
        <p:nvSpPr>
          <p:cNvPr id="5" name="Espace réservé du texte 4"/>
          <p:cNvSpPr>
            <a:spLocks noGrp="1"/>
          </p:cNvSpPr>
          <p:nvPr>
            <p:ph type="body" sz="quarter" idx="15"/>
          </p:nvPr>
        </p:nvSpPr>
        <p:spPr/>
        <p:txBody>
          <a:bodyPr>
            <a:normAutofit fontScale="92500"/>
          </a:bodyPr>
          <a:lstStyle/>
          <a:p>
            <a:r>
              <a:rPr lang="fr-CA" dirty="0" smtClean="0"/>
              <a:t>Proposition d’une planification de l’enseignement des stratégies de résolution de problèmes</a:t>
            </a:r>
            <a:endParaRPr lang="fr-CA" dirty="0"/>
          </a:p>
        </p:txBody>
      </p:sp>
      <p:pic>
        <p:nvPicPr>
          <p:cNvPr id="6" name="Image 5"/>
          <p:cNvPicPr>
            <a:picLocks noChangeAspect="1"/>
          </p:cNvPicPr>
          <p:nvPr/>
        </p:nvPicPr>
        <p:blipFill>
          <a:blip r:embed="rId3"/>
          <a:stretch>
            <a:fillRect/>
          </a:stretch>
        </p:blipFill>
        <p:spPr>
          <a:xfrm>
            <a:off x="2007252" y="2306422"/>
            <a:ext cx="6669204" cy="4551578"/>
          </a:xfrm>
          <a:prstGeom prst="rect">
            <a:avLst/>
          </a:prstGeom>
        </p:spPr>
      </p:pic>
      <p:sp>
        <p:nvSpPr>
          <p:cNvPr id="3" name="ZoneTexte 2"/>
          <p:cNvSpPr txBox="1"/>
          <p:nvPr/>
        </p:nvSpPr>
        <p:spPr>
          <a:xfrm>
            <a:off x="1331640" y="2957196"/>
            <a:ext cx="1008112" cy="461665"/>
          </a:xfrm>
          <a:prstGeom prst="rect">
            <a:avLst/>
          </a:prstGeom>
          <a:solidFill>
            <a:schemeClr val="bg1"/>
          </a:solidFill>
          <a:ln>
            <a:solidFill>
              <a:schemeClr val="bg1">
                <a:lumMod val="75000"/>
              </a:schemeClr>
            </a:solidFill>
          </a:ln>
        </p:spPr>
        <p:txBody>
          <a:bodyPr wrap="square" rtlCol="0">
            <a:spAutoFit/>
          </a:bodyPr>
          <a:lstStyle/>
          <a:p>
            <a:r>
              <a:rPr lang="fr-CA" sz="1200" dirty="0" smtClean="0">
                <a:solidFill>
                  <a:srgbClr val="FF0000"/>
                </a:solidFill>
              </a:rPr>
              <a:t>Maternelle – 1</a:t>
            </a:r>
            <a:r>
              <a:rPr lang="fr-CA" sz="1200" baseline="30000" dirty="0" smtClean="0">
                <a:solidFill>
                  <a:srgbClr val="FF0000"/>
                </a:solidFill>
              </a:rPr>
              <a:t>re</a:t>
            </a:r>
            <a:r>
              <a:rPr lang="fr-CA" sz="1200" dirty="0" smtClean="0">
                <a:solidFill>
                  <a:srgbClr val="FF0000"/>
                </a:solidFill>
              </a:rPr>
              <a:t> année</a:t>
            </a:r>
            <a:endParaRPr lang="fr-CA" sz="1200" dirty="0">
              <a:solidFill>
                <a:srgbClr val="FF0000"/>
              </a:solidFill>
            </a:endParaRPr>
          </a:p>
        </p:txBody>
      </p:sp>
      <p:sp>
        <p:nvSpPr>
          <p:cNvPr id="8" name="ZoneTexte 7"/>
          <p:cNvSpPr txBox="1"/>
          <p:nvPr/>
        </p:nvSpPr>
        <p:spPr>
          <a:xfrm>
            <a:off x="1331640" y="3838802"/>
            <a:ext cx="1008112" cy="276999"/>
          </a:xfrm>
          <a:prstGeom prst="rect">
            <a:avLst/>
          </a:prstGeom>
          <a:solidFill>
            <a:schemeClr val="bg1"/>
          </a:solidFill>
          <a:ln>
            <a:solidFill>
              <a:schemeClr val="bg1">
                <a:lumMod val="75000"/>
              </a:schemeClr>
            </a:solidFill>
          </a:ln>
        </p:spPr>
        <p:txBody>
          <a:bodyPr wrap="square" rtlCol="0">
            <a:spAutoFit/>
          </a:bodyPr>
          <a:lstStyle/>
          <a:p>
            <a:r>
              <a:rPr lang="fr-CA" sz="1200" dirty="0" smtClean="0">
                <a:solidFill>
                  <a:srgbClr val="FF0000"/>
                </a:solidFill>
              </a:rPr>
              <a:t>2</a:t>
            </a:r>
            <a:r>
              <a:rPr lang="fr-CA" sz="1200" baseline="30000" dirty="0" smtClean="0">
                <a:solidFill>
                  <a:srgbClr val="FF0000"/>
                </a:solidFill>
              </a:rPr>
              <a:t>e</a:t>
            </a:r>
            <a:r>
              <a:rPr lang="fr-CA" sz="1200" dirty="0" smtClean="0">
                <a:solidFill>
                  <a:srgbClr val="FF0000"/>
                </a:solidFill>
              </a:rPr>
              <a:t>-3</a:t>
            </a:r>
            <a:r>
              <a:rPr lang="fr-CA" sz="1200" baseline="30000" dirty="0" smtClean="0">
                <a:solidFill>
                  <a:srgbClr val="FF0000"/>
                </a:solidFill>
              </a:rPr>
              <a:t>e</a:t>
            </a:r>
            <a:r>
              <a:rPr lang="fr-CA" sz="1200" dirty="0" smtClean="0">
                <a:solidFill>
                  <a:srgbClr val="FF0000"/>
                </a:solidFill>
              </a:rPr>
              <a:t> année</a:t>
            </a:r>
            <a:endParaRPr lang="fr-CA" sz="1200" dirty="0">
              <a:solidFill>
                <a:srgbClr val="FF0000"/>
              </a:solidFill>
            </a:endParaRPr>
          </a:p>
        </p:txBody>
      </p:sp>
      <p:sp>
        <p:nvSpPr>
          <p:cNvPr id="9" name="ZoneTexte 8"/>
          <p:cNvSpPr txBox="1"/>
          <p:nvPr/>
        </p:nvSpPr>
        <p:spPr>
          <a:xfrm>
            <a:off x="1331640" y="4769556"/>
            <a:ext cx="1008112" cy="276999"/>
          </a:xfrm>
          <a:prstGeom prst="rect">
            <a:avLst/>
          </a:prstGeom>
          <a:solidFill>
            <a:schemeClr val="bg1"/>
          </a:solidFill>
          <a:ln>
            <a:solidFill>
              <a:schemeClr val="bg1">
                <a:lumMod val="75000"/>
              </a:schemeClr>
            </a:solidFill>
          </a:ln>
        </p:spPr>
        <p:txBody>
          <a:bodyPr wrap="square" rtlCol="0">
            <a:spAutoFit/>
          </a:bodyPr>
          <a:lstStyle/>
          <a:p>
            <a:r>
              <a:rPr lang="fr-CA" sz="1200" dirty="0" smtClean="0">
                <a:solidFill>
                  <a:srgbClr val="FF0000"/>
                </a:solidFill>
              </a:rPr>
              <a:t>4</a:t>
            </a:r>
            <a:r>
              <a:rPr lang="fr-CA" sz="1200" baseline="30000" dirty="0" smtClean="0">
                <a:solidFill>
                  <a:srgbClr val="FF0000"/>
                </a:solidFill>
              </a:rPr>
              <a:t>e</a:t>
            </a:r>
            <a:r>
              <a:rPr lang="fr-CA" sz="1200" dirty="0" smtClean="0">
                <a:solidFill>
                  <a:srgbClr val="FF0000"/>
                </a:solidFill>
              </a:rPr>
              <a:t> année</a:t>
            </a:r>
            <a:endParaRPr lang="fr-CA" sz="1200" dirty="0">
              <a:solidFill>
                <a:srgbClr val="FF0000"/>
              </a:solidFill>
            </a:endParaRPr>
          </a:p>
        </p:txBody>
      </p:sp>
      <p:sp>
        <p:nvSpPr>
          <p:cNvPr id="10" name="ZoneTexte 9"/>
          <p:cNvSpPr txBox="1"/>
          <p:nvPr/>
        </p:nvSpPr>
        <p:spPr>
          <a:xfrm>
            <a:off x="1336462" y="5490612"/>
            <a:ext cx="1008112" cy="276999"/>
          </a:xfrm>
          <a:prstGeom prst="rect">
            <a:avLst/>
          </a:prstGeom>
          <a:solidFill>
            <a:schemeClr val="bg1"/>
          </a:solidFill>
          <a:ln>
            <a:solidFill>
              <a:schemeClr val="bg1">
                <a:lumMod val="75000"/>
              </a:schemeClr>
            </a:solidFill>
          </a:ln>
        </p:spPr>
        <p:txBody>
          <a:bodyPr wrap="square" rtlCol="0">
            <a:spAutoFit/>
          </a:bodyPr>
          <a:lstStyle/>
          <a:p>
            <a:r>
              <a:rPr lang="fr-CA" sz="1200" dirty="0" smtClean="0">
                <a:solidFill>
                  <a:srgbClr val="FF0000"/>
                </a:solidFill>
              </a:rPr>
              <a:t>5</a:t>
            </a:r>
            <a:r>
              <a:rPr lang="fr-CA" sz="1200" baseline="30000" dirty="0" smtClean="0">
                <a:solidFill>
                  <a:srgbClr val="FF0000"/>
                </a:solidFill>
              </a:rPr>
              <a:t>e</a:t>
            </a:r>
            <a:r>
              <a:rPr lang="fr-CA" sz="1200" dirty="0" smtClean="0">
                <a:solidFill>
                  <a:srgbClr val="FF0000"/>
                </a:solidFill>
              </a:rPr>
              <a:t> - 6</a:t>
            </a:r>
            <a:r>
              <a:rPr lang="fr-CA" sz="1200" baseline="30000" dirty="0" smtClean="0">
                <a:solidFill>
                  <a:srgbClr val="FF0000"/>
                </a:solidFill>
              </a:rPr>
              <a:t>e</a:t>
            </a:r>
            <a:r>
              <a:rPr lang="fr-CA" sz="1200" dirty="0" smtClean="0">
                <a:solidFill>
                  <a:srgbClr val="FF0000"/>
                </a:solidFill>
              </a:rPr>
              <a:t> année</a:t>
            </a:r>
            <a:endParaRPr lang="fr-CA" sz="1200" dirty="0">
              <a:solidFill>
                <a:srgbClr val="FF0000"/>
              </a:solidFill>
            </a:endParaRPr>
          </a:p>
        </p:txBody>
      </p:sp>
      <p:sp>
        <p:nvSpPr>
          <p:cNvPr id="11" name="ZoneTexte 10"/>
          <p:cNvSpPr txBox="1"/>
          <p:nvPr/>
        </p:nvSpPr>
        <p:spPr>
          <a:xfrm>
            <a:off x="1339169" y="6211668"/>
            <a:ext cx="1008112" cy="646331"/>
          </a:xfrm>
          <a:prstGeom prst="rect">
            <a:avLst/>
          </a:prstGeom>
          <a:solidFill>
            <a:schemeClr val="bg1"/>
          </a:solidFill>
          <a:ln>
            <a:solidFill>
              <a:schemeClr val="bg1">
                <a:lumMod val="75000"/>
              </a:schemeClr>
            </a:solidFill>
          </a:ln>
        </p:spPr>
        <p:txBody>
          <a:bodyPr wrap="square" rtlCol="0">
            <a:spAutoFit/>
          </a:bodyPr>
          <a:lstStyle/>
          <a:p>
            <a:r>
              <a:rPr lang="fr-CA" sz="1200" dirty="0" smtClean="0">
                <a:solidFill>
                  <a:srgbClr val="FF0000"/>
                </a:solidFill>
              </a:rPr>
              <a:t>6</a:t>
            </a:r>
            <a:r>
              <a:rPr lang="fr-CA" sz="1200" baseline="30000" dirty="0" smtClean="0">
                <a:solidFill>
                  <a:srgbClr val="FF0000"/>
                </a:solidFill>
              </a:rPr>
              <a:t>e</a:t>
            </a:r>
            <a:r>
              <a:rPr lang="fr-CA" sz="1200" dirty="0" smtClean="0">
                <a:solidFill>
                  <a:srgbClr val="FF0000"/>
                </a:solidFill>
              </a:rPr>
              <a:t> année, </a:t>
            </a:r>
          </a:p>
          <a:p>
            <a:r>
              <a:rPr lang="fr-CA" sz="1200" dirty="0" smtClean="0">
                <a:solidFill>
                  <a:srgbClr val="FF0000"/>
                </a:solidFill>
              </a:rPr>
              <a:t>1</a:t>
            </a:r>
            <a:r>
              <a:rPr lang="fr-CA" sz="1200" baseline="30000" dirty="0" smtClean="0">
                <a:solidFill>
                  <a:srgbClr val="FF0000"/>
                </a:solidFill>
              </a:rPr>
              <a:t>re</a:t>
            </a:r>
            <a:r>
              <a:rPr lang="fr-CA" sz="1200" dirty="0" smtClean="0">
                <a:solidFill>
                  <a:srgbClr val="FF0000"/>
                </a:solidFill>
              </a:rPr>
              <a:t> -2</a:t>
            </a:r>
            <a:r>
              <a:rPr lang="fr-CA" sz="1200" baseline="30000" dirty="0" smtClean="0">
                <a:solidFill>
                  <a:srgbClr val="FF0000"/>
                </a:solidFill>
              </a:rPr>
              <a:t>e</a:t>
            </a:r>
            <a:r>
              <a:rPr lang="fr-CA" sz="1200" dirty="0" smtClean="0">
                <a:solidFill>
                  <a:srgbClr val="FF0000"/>
                </a:solidFill>
              </a:rPr>
              <a:t> secondaire</a:t>
            </a:r>
            <a:endParaRPr lang="fr-CA" sz="1200" dirty="0">
              <a:solidFill>
                <a:srgbClr val="FF0000"/>
              </a:solidFill>
            </a:endParaRPr>
          </a:p>
        </p:txBody>
      </p:sp>
    </p:spTree>
    <p:extLst>
      <p:ext uri="{BB962C8B-B14F-4D97-AF65-F5344CB8AC3E}">
        <p14:creationId xmlns:p14="http://schemas.microsoft.com/office/powerpoint/2010/main" val="414595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3F647BD-B8E4-4F3B-9EBE-B76F5DC26368}" type="slidenum">
              <a:rPr lang="fr-CA" smtClean="0"/>
              <a:t>21</a:t>
            </a:fld>
            <a:endParaRPr lang="fr-CA" dirty="0"/>
          </a:p>
        </p:txBody>
      </p:sp>
      <p:graphicFrame>
        <p:nvGraphicFramePr>
          <p:cNvPr id="3" name="Tableau 2"/>
          <p:cNvGraphicFramePr>
            <a:graphicFrameLocks noGrp="1"/>
          </p:cNvGraphicFramePr>
          <p:nvPr>
            <p:extLst>
              <p:ext uri="{D42A27DB-BD31-4B8C-83A1-F6EECF244321}">
                <p14:modId xmlns:p14="http://schemas.microsoft.com/office/powerpoint/2010/main" val="1131391785"/>
              </p:ext>
            </p:extLst>
          </p:nvPr>
        </p:nvGraphicFramePr>
        <p:xfrm>
          <a:off x="2699792" y="113822"/>
          <a:ext cx="4824536" cy="6687866"/>
        </p:xfrm>
        <a:graphic>
          <a:graphicData uri="http://schemas.openxmlformats.org/drawingml/2006/table">
            <a:tbl>
              <a:tblPr firstRow="1" firstCol="1" bandRow="1">
                <a:tableStyleId>{5C22544A-7EE6-4342-B048-85BDC9FD1C3A}</a:tableStyleId>
              </a:tblPr>
              <a:tblGrid>
                <a:gridCol w="828782"/>
                <a:gridCol w="693340"/>
                <a:gridCol w="1229237"/>
                <a:gridCol w="1229237"/>
                <a:gridCol w="843940"/>
              </a:tblGrid>
              <a:tr h="168724">
                <a:tc gridSpan="5">
                  <a:txBody>
                    <a:bodyPr/>
                    <a:lstStyle/>
                    <a:p>
                      <a:pPr algn="ctr">
                        <a:lnSpc>
                          <a:spcPct val="107000"/>
                        </a:lnSpc>
                        <a:spcBef>
                          <a:spcPts val="200"/>
                        </a:spcBef>
                        <a:spcAft>
                          <a:spcPts val="0"/>
                        </a:spcAft>
                      </a:pPr>
                      <a:r>
                        <a:rPr lang="fr-CA" sz="900" dirty="0">
                          <a:effectLst/>
                        </a:rPr>
                        <a:t>Niveau 1</a:t>
                      </a:r>
                      <a:endParaRPr lang="fr-CA" sz="800" b="1"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024" marR="40024" marT="0" marB="0" anchor="ct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r>
              <a:tr h="463960">
                <a:tc>
                  <a:txBody>
                    <a:bodyPr/>
                    <a:lstStyle/>
                    <a:p>
                      <a:pPr algn="ctr">
                        <a:lnSpc>
                          <a:spcPct val="107000"/>
                        </a:lnSpc>
                        <a:spcAft>
                          <a:spcPts val="0"/>
                        </a:spcAft>
                      </a:pPr>
                      <a:r>
                        <a:rPr lang="fr-CA" sz="800">
                          <a:effectLst/>
                        </a:rPr>
                        <a:t>Niveau de complexité selon Small</a:t>
                      </a:r>
                      <a:endParaRPr lang="fr-CA" sz="800">
                        <a:effectLst/>
                        <a:latin typeface="Calibri" panose="020F0502020204030204" pitchFamily="34" charset="0"/>
                        <a:ea typeface="Calibri" panose="020F0502020204030204" pitchFamily="34" charset="0"/>
                        <a:cs typeface="Times New Roman" panose="02020603050405020304" pitchFamily="18" charset="0"/>
                      </a:endParaRPr>
                    </a:p>
                  </a:txBody>
                  <a:tcPr marL="40024" marR="40024" marT="0" marB="0" anchor="ctr"/>
                </a:tc>
                <a:tc>
                  <a:txBody>
                    <a:bodyPr/>
                    <a:lstStyle/>
                    <a:p>
                      <a:pPr algn="ctr">
                        <a:lnSpc>
                          <a:spcPct val="107000"/>
                        </a:lnSpc>
                        <a:spcAft>
                          <a:spcPts val="0"/>
                        </a:spcAft>
                      </a:pPr>
                      <a:r>
                        <a:rPr lang="fr-CA" sz="800">
                          <a:effectLst/>
                        </a:rPr>
                        <a:t>Niveau scolaire approximatif</a:t>
                      </a:r>
                      <a:endParaRPr lang="fr-CA" sz="800">
                        <a:effectLst/>
                        <a:latin typeface="Calibri" panose="020F0502020204030204" pitchFamily="34" charset="0"/>
                        <a:ea typeface="Calibri" panose="020F0502020204030204" pitchFamily="34" charset="0"/>
                        <a:cs typeface="Times New Roman" panose="02020603050405020304" pitchFamily="18" charset="0"/>
                      </a:endParaRPr>
                    </a:p>
                  </a:txBody>
                  <a:tcPr marL="40024" marR="40024" marT="0" marB="0" anchor="ctr"/>
                </a:tc>
                <a:tc>
                  <a:txBody>
                    <a:bodyPr/>
                    <a:lstStyle/>
                    <a:p>
                      <a:pPr algn="ctr">
                        <a:lnSpc>
                          <a:spcPct val="107000"/>
                        </a:lnSpc>
                        <a:spcAft>
                          <a:spcPts val="0"/>
                        </a:spcAft>
                      </a:pPr>
                      <a:r>
                        <a:rPr lang="fr-CA" sz="800" dirty="0">
                          <a:effectLst/>
                        </a:rPr>
                        <a:t>Étape du modèle de résolution de problèmes</a:t>
                      </a:r>
                      <a:endParaRPr lang="fr-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0024" marR="40024" marT="0" marB="0" anchor="ctr"/>
                </a:tc>
                <a:tc>
                  <a:txBody>
                    <a:bodyPr/>
                    <a:lstStyle/>
                    <a:p>
                      <a:pPr algn="ctr">
                        <a:lnSpc>
                          <a:spcPct val="107000"/>
                        </a:lnSpc>
                        <a:spcAft>
                          <a:spcPts val="0"/>
                        </a:spcAft>
                      </a:pPr>
                      <a:r>
                        <a:rPr lang="fr-CA" sz="800">
                          <a:effectLst/>
                        </a:rPr>
                        <a:t>Stratégie</a:t>
                      </a:r>
                      <a:endParaRPr lang="fr-CA" sz="800">
                        <a:effectLst/>
                        <a:latin typeface="Calibri" panose="020F0502020204030204" pitchFamily="34" charset="0"/>
                        <a:ea typeface="Calibri" panose="020F0502020204030204" pitchFamily="34" charset="0"/>
                        <a:cs typeface="Times New Roman" panose="02020603050405020304" pitchFamily="18" charset="0"/>
                      </a:endParaRPr>
                    </a:p>
                  </a:txBody>
                  <a:tcPr marL="40024" marR="40024" marT="0" marB="0" anchor="ctr"/>
                </a:tc>
                <a:tc>
                  <a:txBody>
                    <a:bodyPr/>
                    <a:lstStyle/>
                    <a:p>
                      <a:pPr algn="ctr">
                        <a:lnSpc>
                          <a:spcPct val="107000"/>
                        </a:lnSpc>
                        <a:spcAft>
                          <a:spcPts val="0"/>
                        </a:spcAft>
                      </a:pPr>
                      <a:r>
                        <a:rPr lang="fr-CA" sz="800" dirty="0">
                          <a:effectLst/>
                        </a:rPr>
                        <a:t>Précision</a:t>
                      </a:r>
                      <a:endParaRPr lang="fr-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0024" marR="40024" marT="0" marB="0" anchor="ctr"/>
                </a:tc>
              </a:tr>
              <a:tr h="1458946">
                <a:tc rowSpan="4">
                  <a:txBody>
                    <a:bodyPr/>
                    <a:lstStyle/>
                    <a:p>
                      <a:pPr algn="ctr">
                        <a:lnSpc>
                          <a:spcPct val="107000"/>
                        </a:lnSpc>
                        <a:spcBef>
                          <a:spcPts val="200"/>
                        </a:spcBef>
                        <a:spcAft>
                          <a:spcPts val="0"/>
                        </a:spcAft>
                      </a:pPr>
                      <a:r>
                        <a:rPr lang="fr-CA" sz="800">
                          <a:effectLst/>
                        </a:rPr>
                        <a:t>1</a:t>
                      </a:r>
                      <a:endParaRPr lang="fr-CA" sz="800" b="1">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024" marR="40024" marT="0" marB="0" anchor="ctr"/>
                </a:tc>
                <a:tc rowSpan="4">
                  <a:txBody>
                    <a:bodyPr/>
                    <a:lstStyle/>
                    <a:p>
                      <a:pPr algn="ctr">
                        <a:lnSpc>
                          <a:spcPct val="107000"/>
                        </a:lnSpc>
                        <a:spcBef>
                          <a:spcPts val="200"/>
                        </a:spcBef>
                        <a:spcAft>
                          <a:spcPts val="0"/>
                        </a:spcAft>
                      </a:pPr>
                      <a:r>
                        <a:rPr lang="fr-CA" sz="900">
                          <a:effectLst/>
                        </a:rPr>
                        <a:t>Maternelle-</a:t>
                      </a:r>
                    </a:p>
                    <a:p>
                      <a:pPr algn="ctr">
                        <a:lnSpc>
                          <a:spcPct val="107000"/>
                        </a:lnSpc>
                        <a:spcBef>
                          <a:spcPts val="200"/>
                        </a:spcBef>
                        <a:spcAft>
                          <a:spcPts val="0"/>
                        </a:spcAft>
                      </a:pPr>
                      <a:r>
                        <a:rPr lang="fr-CA" sz="900">
                          <a:effectLst/>
                        </a:rPr>
                        <a:t>1</a:t>
                      </a:r>
                      <a:r>
                        <a:rPr lang="fr-CA" sz="900" baseline="30000">
                          <a:effectLst/>
                        </a:rPr>
                        <a:t>re</a:t>
                      </a:r>
                      <a:r>
                        <a:rPr lang="fr-CA" sz="900">
                          <a:effectLst/>
                        </a:rPr>
                        <a:t> année</a:t>
                      </a:r>
                      <a:endParaRPr lang="fr-CA" sz="900" b="1">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024" marR="40024" marT="0" marB="0" anchor="ctr"/>
                </a:tc>
                <a:tc>
                  <a:txBody>
                    <a:bodyPr/>
                    <a:lstStyle/>
                    <a:p>
                      <a:pPr>
                        <a:lnSpc>
                          <a:spcPct val="107000"/>
                        </a:lnSpc>
                        <a:spcBef>
                          <a:spcPts val="200"/>
                        </a:spcBef>
                        <a:spcAft>
                          <a:spcPts val="0"/>
                        </a:spcAft>
                      </a:pPr>
                      <a:r>
                        <a:rPr lang="fr-CA" sz="900">
                          <a:effectLst/>
                        </a:rPr>
                        <a:t>Je comprends le problème</a:t>
                      </a:r>
                      <a:endParaRPr lang="fr-CA" sz="900" b="1">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024" marR="40024" marT="0" marB="0" anchor="ctr"/>
                </a:tc>
                <a:tc>
                  <a:txBody>
                    <a:bodyPr/>
                    <a:lstStyle/>
                    <a:p>
                      <a:pPr marL="60960" indent="-60960">
                        <a:lnSpc>
                          <a:spcPct val="107000"/>
                        </a:lnSpc>
                        <a:spcAft>
                          <a:spcPts val="0"/>
                        </a:spcAft>
                      </a:pPr>
                      <a:r>
                        <a:rPr lang="fr-CA" sz="900" b="1" dirty="0">
                          <a:effectLst/>
                        </a:rPr>
                        <a:t>- Présenter le problème au complet aux élèves</a:t>
                      </a:r>
                    </a:p>
                    <a:p>
                      <a:pPr marL="60960" indent="-60960">
                        <a:lnSpc>
                          <a:spcPct val="107000"/>
                        </a:lnSpc>
                        <a:spcAft>
                          <a:spcPts val="0"/>
                        </a:spcAft>
                      </a:pPr>
                      <a:r>
                        <a:rPr lang="fr-CA" sz="900" b="1" dirty="0">
                          <a:effectLst/>
                        </a:rPr>
                        <a:t>- Chercher le sens des mots inconnus</a:t>
                      </a:r>
                    </a:p>
                    <a:p>
                      <a:pPr marL="60960" indent="-60960">
                        <a:lnSpc>
                          <a:spcPct val="107000"/>
                        </a:lnSpc>
                        <a:spcAft>
                          <a:spcPts val="0"/>
                        </a:spcAft>
                      </a:pPr>
                      <a:r>
                        <a:rPr lang="fr-CA" sz="900" b="1" dirty="0">
                          <a:effectLst/>
                        </a:rPr>
                        <a:t>- Identifier ce que l’on cherche (question)</a:t>
                      </a:r>
                    </a:p>
                    <a:p>
                      <a:pPr marL="60960" indent="-60960">
                        <a:lnSpc>
                          <a:spcPct val="107000"/>
                        </a:lnSpc>
                        <a:spcAft>
                          <a:spcPts val="0"/>
                        </a:spcAft>
                      </a:pPr>
                      <a:r>
                        <a:rPr lang="fr-CA" sz="900" b="1" dirty="0">
                          <a:effectLst/>
                        </a:rPr>
                        <a:t>- Relire le problème</a:t>
                      </a:r>
                    </a:p>
                    <a:p>
                      <a:pPr marL="60960" indent="-60960">
                        <a:lnSpc>
                          <a:spcPct val="107000"/>
                        </a:lnSpc>
                        <a:spcAft>
                          <a:spcPts val="0"/>
                        </a:spcAft>
                      </a:pPr>
                      <a:r>
                        <a:rPr lang="fr-CA" sz="900" b="1" dirty="0">
                          <a:effectLst/>
                        </a:rPr>
                        <a:t>- Identifier les données importantes pour résoudre le problème</a:t>
                      </a:r>
                      <a:endParaRPr lang="fr-CA"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024" marR="40024" marT="0" marB="0" anchor="ctr"/>
                </a:tc>
                <a:tc>
                  <a:txBody>
                    <a:bodyPr/>
                    <a:lstStyle/>
                    <a:p>
                      <a:pPr>
                        <a:lnSpc>
                          <a:spcPct val="107000"/>
                        </a:lnSpc>
                        <a:spcBef>
                          <a:spcPts val="200"/>
                        </a:spcBef>
                        <a:spcAft>
                          <a:spcPts val="0"/>
                        </a:spcAft>
                      </a:pPr>
                      <a:r>
                        <a:rPr lang="fr-CA" sz="900">
                          <a:effectLst/>
                        </a:rPr>
                        <a:t> </a:t>
                      </a:r>
                      <a:endParaRPr lang="fr-CA" sz="900" b="1">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024" marR="40024" marT="0" marB="0" anchor="ctr"/>
                </a:tc>
              </a:tr>
              <a:tr h="1458946">
                <a:tc vMerge="1">
                  <a:txBody>
                    <a:bodyPr/>
                    <a:lstStyle/>
                    <a:p>
                      <a:endParaRPr lang="fr-CA"/>
                    </a:p>
                  </a:txBody>
                  <a:tcPr/>
                </a:tc>
                <a:tc vMerge="1">
                  <a:txBody>
                    <a:bodyPr/>
                    <a:lstStyle/>
                    <a:p>
                      <a:endParaRPr lang="fr-CA"/>
                    </a:p>
                  </a:txBody>
                  <a:tcPr/>
                </a:tc>
                <a:tc>
                  <a:txBody>
                    <a:bodyPr/>
                    <a:lstStyle/>
                    <a:p>
                      <a:pPr>
                        <a:lnSpc>
                          <a:spcPct val="107000"/>
                        </a:lnSpc>
                        <a:spcAft>
                          <a:spcPts val="0"/>
                        </a:spcAft>
                      </a:pPr>
                      <a:r>
                        <a:rPr lang="fr-CA" sz="900" dirty="0">
                          <a:effectLst/>
                        </a:rPr>
                        <a:t>Je m’organise</a:t>
                      </a:r>
                      <a:endParaRPr lang="fr-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024" marR="40024" marT="0" marB="0" anchor="ctr"/>
                </a:tc>
                <a:tc>
                  <a:txBody>
                    <a:bodyPr/>
                    <a:lstStyle/>
                    <a:p>
                      <a:pPr marL="60960" indent="-60960">
                        <a:lnSpc>
                          <a:spcPct val="107000"/>
                        </a:lnSpc>
                        <a:spcAft>
                          <a:spcPts val="0"/>
                        </a:spcAft>
                      </a:pPr>
                      <a:r>
                        <a:rPr lang="fr-CA" sz="900" b="1" dirty="0">
                          <a:effectLst/>
                        </a:rPr>
                        <a:t>- Identifier les connaissances nécessaires pour résoudre le problème</a:t>
                      </a:r>
                    </a:p>
                    <a:p>
                      <a:pPr marL="60960" indent="-60960">
                        <a:lnSpc>
                          <a:spcPct val="107000"/>
                        </a:lnSpc>
                        <a:spcAft>
                          <a:spcPts val="0"/>
                        </a:spcAft>
                      </a:pPr>
                      <a:r>
                        <a:rPr lang="fr-CA" sz="900" b="1" dirty="0">
                          <a:effectLst/>
                        </a:rPr>
                        <a:t>- Se représenter le problème (dessin)</a:t>
                      </a:r>
                    </a:p>
                    <a:p>
                      <a:pPr marL="60960" indent="-60960">
                        <a:lnSpc>
                          <a:spcPct val="107000"/>
                        </a:lnSpc>
                        <a:spcAft>
                          <a:spcPts val="0"/>
                        </a:spcAft>
                      </a:pPr>
                      <a:r>
                        <a:rPr lang="fr-CA" sz="900" b="1" dirty="0">
                          <a:effectLst/>
                        </a:rPr>
                        <a:t>- Prédire le résultat</a:t>
                      </a:r>
                      <a:endParaRPr lang="fr-CA"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024" marR="40024" marT="0" marB="0" anchor="ctr"/>
                </a:tc>
                <a:tc>
                  <a:txBody>
                    <a:bodyPr/>
                    <a:lstStyle/>
                    <a:p>
                      <a:pPr>
                        <a:lnSpc>
                          <a:spcPct val="107000"/>
                        </a:lnSpc>
                        <a:spcAft>
                          <a:spcPts val="0"/>
                        </a:spcAft>
                      </a:pPr>
                      <a:r>
                        <a:rPr lang="fr-CA" sz="900">
                          <a:effectLst/>
                        </a:rPr>
                        <a:t> </a:t>
                      </a:r>
                      <a:endParaRPr lang="fr-CA" sz="900">
                        <a:effectLst/>
                        <a:latin typeface="Calibri" panose="020F0502020204030204" pitchFamily="34" charset="0"/>
                        <a:ea typeface="Calibri" panose="020F0502020204030204" pitchFamily="34" charset="0"/>
                        <a:cs typeface="Times New Roman" panose="02020603050405020304" pitchFamily="18" charset="0"/>
                      </a:endParaRPr>
                    </a:p>
                  </a:txBody>
                  <a:tcPr marL="40024" marR="40024" marT="0" marB="0" anchor="ctr"/>
                </a:tc>
              </a:tr>
              <a:tr h="1458946">
                <a:tc vMerge="1">
                  <a:txBody>
                    <a:bodyPr/>
                    <a:lstStyle/>
                    <a:p>
                      <a:endParaRPr lang="fr-CA"/>
                    </a:p>
                  </a:txBody>
                  <a:tcPr/>
                </a:tc>
                <a:tc vMerge="1">
                  <a:txBody>
                    <a:bodyPr/>
                    <a:lstStyle/>
                    <a:p>
                      <a:endParaRPr lang="fr-CA"/>
                    </a:p>
                  </a:txBody>
                  <a:tcPr/>
                </a:tc>
                <a:tc>
                  <a:txBody>
                    <a:bodyPr/>
                    <a:lstStyle/>
                    <a:p>
                      <a:pPr>
                        <a:lnSpc>
                          <a:spcPct val="107000"/>
                        </a:lnSpc>
                        <a:spcAft>
                          <a:spcPts val="0"/>
                        </a:spcAft>
                      </a:pPr>
                      <a:r>
                        <a:rPr lang="fr-CA" sz="900">
                          <a:effectLst/>
                        </a:rPr>
                        <a:t>Je raisonne et </a:t>
                      </a:r>
                    </a:p>
                    <a:p>
                      <a:pPr>
                        <a:lnSpc>
                          <a:spcPct val="107000"/>
                        </a:lnSpc>
                        <a:spcAft>
                          <a:spcPts val="0"/>
                        </a:spcAft>
                      </a:pPr>
                      <a:r>
                        <a:rPr lang="fr-CA" sz="900">
                          <a:effectLst/>
                        </a:rPr>
                        <a:t>je résous</a:t>
                      </a:r>
                      <a:endParaRPr lang="fr-CA" sz="900">
                        <a:effectLst/>
                        <a:latin typeface="Calibri" panose="020F0502020204030204" pitchFamily="34" charset="0"/>
                        <a:ea typeface="Calibri" panose="020F0502020204030204" pitchFamily="34" charset="0"/>
                        <a:cs typeface="Times New Roman" panose="02020603050405020304" pitchFamily="18" charset="0"/>
                      </a:endParaRPr>
                    </a:p>
                  </a:txBody>
                  <a:tcPr marL="40024" marR="40024" marT="0" marB="0" anchor="ctr"/>
                </a:tc>
                <a:tc>
                  <a:txBody>
                    <a:bodyPr/>
                    <a:lstStyle/>
                    <a:p>
                      <a:pPr>
                        <a:lnSpc>
                          <a:spcPct val="107000"/>
                        </a:lnSpc>
                        <a:spcAft>
                          <a:spcPts val="0"/>
                        </a:spcAft>
                      </a:pPr>
                      <a:r>
                        <a:rPr lang="fr-CA" sz="900" b="1">
                          <a:effectLst/>
                        </a:rPr>
                        <a:t>- Reproduire par le jeu     </a:t>
                      </a:r>
                      <a:r>
                        <a:rPr lang="fr-CA" sz="900" b="1">
                          <a:effectLst/>
                          <a:sym typeface="Wingdings" panose="05000000000000000000" pitchFamily="2" charset="2"/>
                        </a:rPr>
                        <a:t></a:t>
                      </a:r>
                      <a:endParaRPr lang="fr-CA" sz="900" b="1">
                        <a:effectLst/>
                      </a:endParaRPr>
                    </a:p>
                    <a:p>
                      <a:pPr marL="69850" indent="-69850">
                        <a:lnSpc>
                          <a:spcPct val="107000"/>
                        </a:lnSpc>
                        <a:spcAft>
                          <a:spcPts val="0"/>
                        </a:spcAft>
                      </a:pPr>
                      <a:r>
                        <a:rPr lang="fr-CA" sz="900" b="1">
                          <a:effectLst/>
                        </a:rPr>
                        <a:t>- Utiliser du matériel concret</a:t>
                      </a:r>
                    </a:p>
                    <a:p>
                      <a:pPr marL="69850" indent="-69850">
                        <a:lnSpc>
                          <a:spcPct val="107000"/>
                        </a:lnSpc>
                        <a:spcAft>
                          <a:spcPts val="0"/>
                        </a:spcAft>
                      </a:pPr>
                      <a:r>
                        <a:rPr lang="fr-CA" sz="900" b="1">
                          <a:effectLst/>
                        </a:rPr>
                        <a:t>- Dessiner</a:t>
                      </a:r>
                    </a:p>
                    <a:p>
                      <a:pPr marL="69850" indent="-69850">
                        <a:lnSpc>
                          <a:spcPct val="107000"/>
                        </a:lnSpc>
                        <a:spcAft>
                          <a:spcPts val="0"/>
                        </a:spcAft>
                      </a:pPr>
                      <a:r>
                        <a:rPr lang="fr-CA" sz="900" b="1">
                          <a:effectLst/>
                        </a:rPr>
                        <a:t>- Procéder par essais et erreurs</a:t>
                      </a:r>
                      <a:endParaRPr lang="fr-CA" sz="900" b="1">
                        <a:effectLst/>
                        <a:latin typeface="Calibri" panose="020F0502020204030204" pitchFamily="34" charset="0"/>
                        <a:ea typeface="Calibri" panose="020F0502020204030204" pitchFamily="34" charset="0"/>
                        <a:cs typeface="Times New Roman" panose="02020603050405020304" pitchFamily="18" charset="0"/>
                      </a:endParaRPr>
                    </a:p>
                  </a:txBody>
                  <a:tcPr marL="40024" marR="40024" marT="0" marB="0" anchor="ctr"/>
                </a:tc>
                <a:tc>
                  <a:txBody>
                    <a:bodyPr/>
                    <a:lstStyle/>
                    <a:p>
                      <a:pPr>
                        <a:lnSpc>
                          <a:spcPct val="107000"/>
                        </a:lnSpc>
                        <a:spcAft>
                          <a:spcPts val="0"/>
                        </a:spcAft>
                      </a:pPr>
                      <a:r>
                        <a:rPr lang="fr-CA" sz="800">
                          <a:effectLst/>
                        </a:rPr>
                        <a:t>La stratégie « reproduire par le jeu » consiste à ce que les élèves reproduisent réellement, par le jeu, l’énoncé du problème.</a:t>
                      </a:r>
                      <a:endParaRPr lang="fr-CA" sz="900">
                        <a:effectLst/>
                        <a:latin typeface="Calibri" panose="020F0502020204030204" pitchFamily="34" charset="0"/>
                        <a:ea typeface="Calibri" panose="020F0502020204030204" pitchFamily="34" charset="0"/>
                        <a:cs typeface="Times New Roman" panose="02020603050405020304" pitchFamily="18" charset="0"/>
                      </a:endParaRPr>
                    </a:p>
                  </a:txBody>
                  <a:tcPr marL="40024" marR="40024" marT="0" marB="0" anchor="ctr"/>
                </a:tc>
              </a:tr>
              <a:tr h="1458946">
                <a:tc vMerge="1">
                  <a:txBody>
                    <a:bodyPr/>
                    <a:lstStyle/>
                    <a:p>
                      <a:endParaRPr lang="fr-CA"/>
                    </a:p>
                  </a:txBody>
                  <a:tcPr/>
                </a:tc>
                <a:tc vMerge="1">
                  <a:txBody>
                    <a:bodyPr/>
                    <a:lstStyle/>
                    <a:p>
                      <a:endParaRPr lang="fr-CA"/>
                    </a:p>
                  </a:txBody>
                  <a:tcPr/>
                </a:tc>
                <a:tc>
                  <a:txBody>
                    <a:bodyPr/>
                    <a:lstStyle/>
                    <a:p>
                      <a:pPr>
                        <a:lnSpc>
                          <a:spcPct val="107000"/>
                        </a:lnSpc>
                        <a:spcAft>
                          <a:spcPts val="0"/>
                        </a:spcAft>
                      </a:pPr>
                      <a:r>
                        <a:rPr lang="fr-CA" sz="900">
                          <a:effectLst/>
                        </a:rPr>
                        <a:t>Je vérifie</a:t>
                      </a:r>
                      <a:endParaRPr lang="fr-CA" sz="900">
                        <a:effectLst/>
                        <a:latin typeface="Calibri" panose="020F0502020204030204" pitchFamily="34" charset="0"/>
                        <a:ea typeface="Calibri" panose="020F0502020204030204" pitchFamily="34" charset="0"/>
                        <a:cs typeface="Times New Roman" panose="02020603050405020304" pitchFamily="18" charset="0"/>
                      </a:endParaRPr>
                    </a:p>
                  </a:txBody>
                  <a:tcPr marL="40024" marR="40024" marT="0" marB="0" anchor="ctr"/>
                </a:tc>
                <a:tc>
                  <a:txBody>
                    <a:bodyPr/>
                    <a:lstStyle/>
                    <a:p>
                      <a:pPr marL="69850" indent="-69850">
                        <a:lnSpc>
                          <a:spcPct val="107000"/>
                        </a:lnSpc>
                        <a:spcAft>
                          <a:spcPts val="0"/>
                        </a:spcAft>
                      </a:pPr>
                      <a:r>
                        <a:rPr lang="fr-CA" sz="900" b="1" dirty="0">
                          <a:effectLst/>
                        </a:rPr>
                        <a:t>- Comparer le résultat final avec la prédiction</a:t>
                      </a:r>
                    </a:p>
                    <a:p>
                      <a:pPr marL="69850" indent="-69850">
                        <a:lnSpc>
                          <a:spcPct val="107000"/>
                        </a:lnSpc>
                        <a:spcAft>
                          <a:spcPts val="0"/>
                        </a:spcAft>
                      </a:pPr>
                      <a:r>
                        <a:rPr lang="fr-CA" sz="900" b="1" dirty="0">
                          <a:effectLst/>
                        </a:rPr>
                        <a:t>- Vérifier l’exactitude des calculs</a:t>
                      </a:r>
                      <a:endParaRPr lang="fr-CA"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024" marR="40024" marT="0" marB="0" anchor="ctr"/>
                </a:tc>
                <a:tc>
                  <a:txBody>
                    <a:bodyPr/>
                    <a:lstStyle/>
                    <a:p>
                      <a:pPr>
                        <a:lnSpc>
                          <a:spcPct val="107000"/>
                        </a:lnSpc>
                        <a:spcAft>
                          <a:spcPts val="0"/>
                        </a:spcAft>
                      </a:pPr>
                      <a:r>
                        <a:rPr lang="fr-CA" sz="900" dirty="0">
                          <a:effectLst/>
                        </a:rPr>
                        <a:t> </a:t>
                      </a:r>
                      <a:endParaRPr lang="fr-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024" marR="40024" marT="0" marB="0" anchor="ctr"/>
                </a:tc>
              </a:tr>
              <a:tr h="217336">
                <a:tc gridSpan="5">
                  <a:txBody>
                    <a:bodyPr/>
                    <a:lstStyle/>
                    <a:p>
                      <a:pPr>
                        <a:lnSpc>
                          <a:spcPct val="107000"/>
                        </a:lnSpc>
                        <a:spcAft>
                          <a:spcPts val="0"/>
                        </a:spcAft>
                      </a:pPr>
                      <a:r>
                        <a:rPr lang="fr-CA" sz="700" dirty="0">
                          <a:effectLst/>
                        </a:rPr>
                        <a:t>Note : Les items en caractère gras apparaissent pour la première fois dans le niveau correspondant.</a:t>
                      </a:r>
                      <a:endParaRPr lang="fr-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0024" marR="40024" marT="0" marB="0" anchor="ct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r>
            </a:tbl>
          </a:graphicData>
        </a:graphic>
      </p:graphicFrame>
    </p:spTree>
    <p:extLst>
      <p:ext uri="{BB962C8B-B14F-4D97-AF65-F5344CB8AC3E}">
        <p14:creationId xmlns:p14="http://schemas.microsoft.com/office/powerpoint/2010/main" val="34735773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3F647BD-B8E4-4F3B-9EBE-B76F5DC26368}" type="slidenum">
              <a:rPr lang="fr-CA" smtClean="0"/>
              <a:t>22</a:t>
            </a:fld>
            <a:endParaRPr lang="fr-CA" dirty="0"/>
          </a:p>
        </p:txBody>
      </p:sp>
      <p:graphicFrame>
        <p:nvGraphicFramePr>
          <p:cNvPr id="6" name="Tableau 5"/>
          <p:cNvGraphicFramePr>
            <a:graphicFrameLocks noGrp="1"/>
          </p:cNvGraphicFramePr>
          <p:nvPr>
            <p:extLst>
              <p:ext uri="{D42A27DB-BD31-4B8C-83A1-F6EECF244321}">
                <p14:modId xmlns:p14="http://schemas.microsoft.com/office/powerpoint/2010/main" val="1422114593"/>
              </p:ext>
            </p:extLst>
          </p:nvPr>
        </p:nvGraphicFramePr>
        <p:xfrm>
          <a:off x="2483769" y="116631"/>
          <a:ext cx="5400599" cy="6741369"/>
        </p:xfrm>
        <a:graphic>
          <a:graphicData uri="http://schemas.openxmlformats.org/drawingml/2006/table">
            <a:tbl>
              <a:tblPr firstRow="1" firstCol="1" bandRow="1">
                <a:tableStyleId>{5C22544A-7EE6-4342-B048-85BDC9FD1C3A}</a:tableStyleId>
              </a:tblPr>
              <a:tblGrid>
                <a:gridCol w="911209"/>
                <a:gridCol w="762298"/>
                <a:gridCol w="1447722"/>
                <a:gridCol w="1447722"/>
                <a:gridCol w="831648"/>
              </a:tblGrid>
              <a:tr h="167737">
                <a:tc gridSpan="5">
                  <a:txBody>
                    <a:bodyPr/>
                    <a:lstStyle/>
                    <a:p>
                      <a:pPr algn="ctr">
                        <a:lnSpc>
                          <a:spcPct val="107000"/>
                        </a:lnSpc>
                        <a:spcBef>
                          <a:spcPts val="200"/>
                        </a:spcBef>
                        <a:spcAft>
                          <a:spcPts val="0"/>
                        </a:spcAft>
                      </a:pPr>
                      <a:r>
                        <a:rPr lang="fr-CA" sz="900" dirty="0">
                          <a:effectLst/>
                        </a:rPr>
                        <a:t>Niveau 2</a:t>
                      </a:r>
                      <a:endParaRPr lang="fr-CA" sz="900" b="1"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703" marR="40703" marT="0" marB="0" anchor="ct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r>
              <a:tr h="652252">
                <a:tc>
                  <a:txBody>
                    <a:bodyPr/>
                    <a:lstStyle/>
                    <a:p>
                      <a:pPr algn="ctr">
                        <a:lnSpc>
                          <a:spcPct val="107000"/>
                        </a:lnSpc>
                        <a:spcAft>
                          <a:spcPts val="0"/>
                        </a:spcAft>
                      </a:pPr>
                      <a:r>
                        <a:rPr lang="fr-CA" sz="900">
                          <a:effectLst/>
                        </a:rPr>
                        <a:t>Niveau de complexité selon Small</a:t>
                      </a:r>
                      <a:endParaRPr lang="fr-CA" sz="900">
                        <a:effectLst/>
                        <a:latin typeface="Calibri" panose="020F0502020204030204" pitchFamily="34" charset="0"/>
                        <a:ea typeface="Calibri" panose="020F0502020204030204" pitchFamily="34" charset="0"/>
                        <a:cs typeface="Times New Roman" panose="02020603050405020304" pitchFamily="18" charset="0"/>
                      </a:endParaRPr>
                    </a:p>
                  </a:txBody>
                  <a:tcPr marL="40703" marR="40703" marT="0" marB="0" anchor="ctr"/>
                </a:tc>
                <a:tc>
                  <a:txBody>
                    <a:bodyPr/>
                    <a:lstStyle/>
                    <a:p>
                      <a:pPr algn="ctr">
                        <a:lnSpc>
                          <a:spcPct val="107000"/>
                        </a:lnSpc>
                        <a:spcAft>
                          <a:spcPts val="0"/>
                        </a:spcAft>
                      </a:pPr>
                      <a:r>
                        <a:rPr lang="fr-CA" sz="900">
                          <a:effectLst/>
                        </a:rPr>
                        <a:t>Niveau scolaire approximatif</a:t>
                      </a:r>
                      <a:endParaRPr lang="fr-CA" sz="900">
                        <a:effectLst/>
                        <a:latin typeface="Calibri" panose="020F0502020204030204" pitchFamily="34" charset="0"/>
                        <a:ea typeface="Calibri" panose="020F0502020204030204" pitchFamily="34" charset="0"/>
                        <a:cs typeface="Times New Roman" panose="02020603050405020304" pitchFamily="18" charset="0"/>
                      </a:endParaRPr>
                    </a:p>
                  </a:txBody>
                  <a:tcPr marL="40703" marR="40703" marT="0" marB="0" anchor="ctr"/>
                </a:tc>
                <a:tc>
                  <a:txBody>
                    <a:bodyPr/>
                    <a:lstStyle/>
                    <a:p>
                      <a:pPr algn="ctr">
                        <a:lnSpc>
                          <a:spcPct val="107000"/>
                        </a:lnSpc>
                        <a:spcAft>
                          <a:spcPts val="0"/>
                        </a:spcAft>
                      </a:pPr>
                      <a:r>
                        <a:rPr lang="fr-CA" sz="900">
                          <a:effectLst/>
                        </a:rPr>
                        <a:t>Étape du modèle de résolution de problèmes</a:t>
                      </a:r>
                      <a:endParaRPr lang="fr-CA" sz="900">
                        <a:effectLst/>
                        <a:latin typeface="Calibri" panose="020F0502020204030204" pitchFamily="34" charset="0"/>
                        <a:ea typeface="Calibri" panose="020F0502020204030204" pitchFamily="34" charset="0"/>
                        <a:cs typeface="Times New Roman" panose="02020603050405020304" pitchFamily="18" charset="0"/>
                      </a:endParaRPr>
                    </a:p>
                  </a:txBody>
                  <a:tcPr marL="40703" marR="40703" marT="0" marB="0" anchor="ctr"/>
                </a:tc>
                <a:tc>
                  <a:txBody>
                    <a:bodyPr/>
                    <a:lstStyle/>
                    <a:p>
                      <a:pPr algn="ctr">
                        <a:lnSpc>
                          <a:spcPct val="107000"/>
                        </a:lnSpc>
                        <a:spcAft>
                          <a:spcPts val="0"/>
                        </a:spcAft>
                      </a:pPr>
                      <a:r>
                        <a:rPr lang="fr-CA" sz="900">
                          <a:effectLst/>
                        </a:rPr>
                        <a:t>Stratégie</a:t>
                      </a:r>
                      <a:endParaRPr lang="fr-CA" sz="900">
                        <a:effectLst/>
                        <a:latin typeface="Calibri" panose="020F0502020204030204" pitchFamily="34" charset="0"/>
                        <a:ea typeface="Calibri" panose="020F0502020204030204" pitchFamily="34" charset="0"/>
                        <a:cs typeface="Times New Roman" panose="02020603050405020304" pitchFamily="18" charset="0"/>
                      </a:endParaRPr>
                    </a:p>
                  </a:txBody>
                  <a:tcPr marL="40703" marR="40703" marT="0" marB="0" anchor="ctr"/>
                </a:tc>
                <a:tc>
                  <a:txBody>
                    <a:bodyPr/>
                    <a:lstStyle/>
                    <a:p>
                      <a:pPr algn="ctr">
                        <a:lnSpc>
                          <a:spcPct val="107000"/>
                        </a:lnSpc>
                        <a:spcAft>
                          <a:spcPts val="0"/>
                        </a:spcAft>
                      </a:pPr>
                      <a:r>
                        <a:rPr lang="fr-CA" sz="900">
                          <a:effectLst/>
                        </a:rPr>
                        <a:t>Précision</a:t>
                      </a:r>
                      <a:endParaRPr lang="fr-CA" sz="900">
                        <a:effectLst/>
                        <a:latin typeface="Calibri" panose="020F0502020204030204" pitchFamily="34" charset="0"/>
                        <a:ea typeface="Calibri" panose="020F0502020204030204" pitchFamily="34" charset="0"/>
                        <a:cs typeface="Times New Roman" panose="02020603050405020304" pitchFamily="18" charset="0"/>
                      </a:endParaRPr>
                    </a:p>
                  </a:txBody>
                  <a:tcPr marL="40703" marR="40703" marT="0" marB="0" anchor="ctr"/>
                </a:tc>
              </a:tr>
              <a:tr h="1971241">
                <a:tc rowSpan="4">
                  <a:txBody>
                    <a:bodyPr/>
                    <a:lstStyle/>
                    <a:p>
                      <a:pPr algn="ctr">
                        <a:lnSpc>
                          <a:spcPct val="107000"/>
                        </a:lnSpc>
                        <a:spcAft>
                          <a:spcPts val="0"/>
                        </a:spcAft>
                      </a:pPr>
                      <a:r>
                        <a:rPr lang="fr-CA" sz="900">
                          <a:effectLst/>
                        </a:rPr>
                        <a:t>2</a:t>
                      </a:r>
                      <a:endParaRPr lang="fr-CA" sz="900">
                        <a:effectLst/>
                        <a:latin typeface="Calibri" panose="020F0502020204030204" pitchFamily="34" charset="0"/>
                        <a:ea typeface="Calibri" panose="020F0502020204030204" pitchFamily="34" charset="0"/>
                        <a:cs typeface="Times New Roman" panose="02020603050405020304" pitchFamily="18" charset="0"/>
                      </a:endParaRPr>
                    </a:p>
                  </a:txBody>
                  <a:tcPr marL="40703" marR="40703" marT="0" marB="0" anchor="ctr"/>
                </a:tc>
                <a:tc rowSpan="4">
                  <a:txBody>
                    <a:bodyPr/>
                    <a:lstStyle/>
                    <a:p>
                      <a:pPr algn="ctr">
                        <a:lnSpc>
                          <a:spcPct val="107000"/>
                        </a:lnSpc>
                        <a:spcAft>
                          <a:spcPts val="0"/>
                        </a:spcAft>
                      </a:pPr>
                      <a:r>
                        <a:rPr lang="fr-CA" sz="900">
                          <a:effectLst/>
                        </a:rPr>
                        <a:t>2</a:t>
                      </a:r>
                      <a:r>
                        <a:rPr lang="fr-CA" sz="900" baseline="30000">
                          <a:effectLst/>
                        </a:rPr>
                        <a:t>e</a:t>
                      </a:r>
                      <a:r>
                        <a:rPr lang="fr-CA" sz="900">
                          <a:effectLst/>
                        </a:rPr>
                        <a:t> et 3</a:t>
                      </a:r>
                      <a:r>
                        <a:rPr lang="fr-CA" sz="900" baseline="30000">
                          <a:effectLst/>
                        </a:rPr>
                        <a:t>e</a:t>
                      </a:r>
                      <a:r>
                        <a:rPr lang="fr-CA" sz="900">
                          <a:effectLst/>
                        </a:rPr>
                        <a:t> années</a:t>
                      </a:r>
                      <a:endParaRPr lang="fr-CA" sz="900">
                        <a:effectLst/>
                        <a:latin typeface="Calibri" panose="020F0502020204030204" pitchFamily="34" charset="0"/>
                        <a:ea typeface="Calibri" panose="020F0502020204030204" pitchFamily="34" charset="0"/>
                        <a:cs typeface="Times New Roman" panose="02020603050405020304" pitchFamily="18" charset="0"/>
                      </a:endParaRPr>
                    </a:p>
                  </a:txBody>
                  <a:tcPr marL="40703" marR="40703" marT="0" marB="0" anchor="ctr"/>
                </a:tc>
                <a:tc>
                  <a:txBody>
                    <a:bodyPr/>
                    <a:lstStyle/>
                    <a:p>
                      <a:pPr>
                        <a:lnSpc>
                          <a:spcPct val="107000"/>
                        </a:lnSpc>
                        <a:spcAft>
                          <a:spcPts val="0"/>
                        </a:spcAft>
                      </a:pPr>
                      <a:r>
                        <a:rPr lang="fr-CA" sz="900">
                          <a:effectLst/>
                        </a:rPr>
                        <a:t>Je comprends le problème</a:t>
                      </a:r>
                      <a:endParaRPr lang="fr-CA" sz="900">
                        <a:effectLst/>
                        <a:latin typeface="Calibri" panose="020F0502020204030204" pitchFamily="34" charset="0"/>
                        <a:ea typeface="Calibri" panose="020F0502020204030204" pitchFamily="34" charset="0"/>
                        <a:cs typeface="Times New Roman" panose="02020603050405020304" pitchFamily="18" charset="0"/>
                      </a:endParaRPr>
                    </a:p>
                  </a:txBody>
                  <a:tcPr marL="40703" marR="40703" marT="0" marB="0" anchor="ctr"/>
                </a:tc>
                <a:tc>
                  <a:txBody>
                    <a:bodyPr/>
                    <a:lstStyle/>
                    <a:p>
                      <a:pPr marL="69850" indent="-62230">
                        <a:lnSpc>
                          <a:spcPct val="107000"/>
                        </a:lnSpc>
                        <a:spcAft>
                          <a:spcPts val="0"/>
                        </a:spcAft>
                      </a:pPr>
                      <a:r>
                        <a:rPr lang="fr-CA" sz="800" b="1" dirty="0">
                          <a:effectLst/>
                        </a:rPr>
                        <a:t>- Lire le problème au complet</a:t>
                      </a:r>
                      <a:endParaRPr lang="fr-CA" sz="900" b="1" dirty="0">
                        <a:effectLst/>
                      </a:endParaRPr>
                    </a:p>
                    <a:p>
                      <a:pPr marL="69850" indent="-62230">
                        <a:lnSpc>
                          <a:spcPct val="107000"/>
                        </a:lnSpc>
                        <a:spcAft>
                          <a:spcPts val="0"/>
                        </a:spcAft>
                      </a:pPr>
                      <a:r>
                        <a:rPr lang="fr-CA" sz="800" dirty="0">
                          <a:effectLst/>
                        </a:rPr>
                        <a:t>- Chercher le sens des mots inconnus</a:t>
                      </a:r>
                      <a:endParaRPr lang="fr-CA" sz="900" dirty="0">
                        <a:effectLst/>
                      </a:endParaRPr>
                    </a:p>
                    <a:p>
                      <a:pPr marL="69850" indent="-62230">
                        <a:lnSpc>
                          <a:spcPct val="107000"/>
                        </a:lnSpc>
                        <a:spcAft>
                          <a:spcPts val="0"/>
                        </a:spcAft>
                      </a:pPr>
                      <a:r>
                        <a:rPr lang="fr-CA" sz="800" dirty="0">
                          <a:effectLst/>
                        </a:rPr>
                        <a:t>- Identifier ce que l’on cherche (question)</a:t>
                      </a:r>
                      <a:endParaRPr lang="fr-CA" sz="900" dirty="0">
                        <a:effectLst/>
                      </a:endParaRPr>
                    </a:p>
                    <a:p>
                      <a:pPr marL="69850" indent="-62230">
                        <a:lnSpc>
                          <a:spcPct val="107000"/>
                        </a:lnSpc>
                        <a:spcAft>
                          <a:spcPts val="0"/>
                        </a:spcAft>
                      </a:pPr>
                      <a:r>
                        <a:rPr lang="fr-CA" sz="800" dirty="0">
                          <a:effectLst/>
                        </a:rPr>
                        <a:t>- Relire le problème</a:t>
                      </a:r>
                      <a:endParaRPr lang="fr-CA" sz="900" dirty="0">
                        <a:effectLst/>
                      </a:endParaRPr>
                    </a:p>
                    <a:p>
                      <a:pPr marL="69850" indent="-62230">
                        <a:lnSpc>
                          <a:spcPct val="107000"/>
                        </a:lnSpc>
                        <a:spcAft>
                          <a:spcPts val="0"/>
                        </a:spcAft>
                      </a:pPr>
                      <a:r>
                        <a:rPr lang="fr-CA" sz="800" dirty="0">
                          <a:effectLst/>
                        </a:rPr>
                        <a:t>- Identifier les données importantes pour résoudre le problème</a:t>
                      </a:r>
                      <a:endParaRPr lang="fr-CA" sz="900" dirty="0">
                        <a:effectLst/>
                      </a:endParaRPr>
                    </a:p>
                    <a:p>
                      <a:pPr marL="69850" indent="-62230">
                        <a:lnSpc>
                          <a:spcPct val="107000"/>
                        </a:lnSpc>
                        <a:spcAft>
                          <a:spcPts val="0"/>
                        </a:spcAft>
                      </a:pPr>
                      <a:r>
                        <a:rPr lang="fr-CA" sz="800" b="1" dirty="0">
                          <a:effectLst/>
                        </a:rPr>
                        <a:t>- S’assurer d’avoir dégagé toutes les données essentielles pour résoudre le problème (données implicites)                         </a:t>
                      </a:r>
                      <a:r>
                        <a:rPr lang="fr-CA" sz="800" b="1" dirty="0">
                          <a:effectLst/>
                          <a:sym typeface="Wingdings" panose="05000000000000000000" pitchFamily="2" charset="2"/>
                        </a:rPr>
                        <a:t></a:t>
                      </a:r>
                      <a:endParaRPr lang="fr-CA"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703" marR="40703" marT="0" marB="0" anchor="ctr"/>
                </a:tc>
                <a:tc>
                  <a:txBody>
                    <a:bodyPr/>
                    <a:lstStyle/>
                    <a:p>
                      <a:pPr>
                        <a:lnSpc>
                          <a:spcPct val="107000"/>
                        </a:lnSpc>
                        <a:spcAft>
                          <a:spcPts val="0"/>
                        </a:spcAft>
                      </a:pPr>
                      <a:r>
                        <a:rPr lang="fr-CA" sz="700">
                          <a:effectLst/>
                        </a:rPr>
                        <a:t>Les données implicites sont des données que l’élève découvrira en effectuant des calculs qui lui seront utiles pour résoudre le problème. Elles ne sont pas fournies d’emblée.</a:t>
                      </a:r>
                      <a:endParaRPr lang="fr-CA" sz="900">
                        <a:effectLst/>
                        <a:latin typeface="Calibri" panose="020F0502020204030204" pitchFamily="34" charset="0"/>
                        <a:ea typeface="Calibri" panose="020F0502020204030204" pitchFamily="34" charset="0"/>
                        <a:cs typeface="Times New Roman" panose="02020603050405020304" pitchFamily="18" charset="0"/>
                      </a:endParaRPr>
                    </a:p>
                  </a:txBody>
                  <a:tcPr marL="40703" marR="40703" marT="0" marB="0" anchor="b"/>
                </a:tc>
              </a:tr>
              <a:tr h="1450416">
                <a:tc vMerge="1">
                  <a:txBody>
                    <a:bodyPr/>
                    <a:lstStyle/>
                    <a:p>
                      <a:endParaRPr lang="fr-CA"/>
                    </a:p>
                  </a:txBody>
                  <a:tcPr/>
                </a:tc>
                <a:tc vMerge="1">
                  <a:txBody>
                    <a:bodyPr/>
                    <a:lstStyle/>
                    <a:p>
                      <a:endParaRPr lang="fr-CA"/>
                    </a:p>
                  </a:txBody>
                  <a:tcPr/>
                </a:tc>
                <a:tc>
                  <a:txBody>
                    <a:bodyPr/>
                    <a:lstStyle/>
                    <a:p>
                      <a:pPr>
                        <a:lnSpc>
                          <a:spcPct val="107000"/>
                        </a:lnSpc>
                        <a:spcAft>
                          <a:spcPts val="0"/>
                        </a:spcAft>
                      </a:pPr>
                      <a:r>
                        <a:rPr lang="fr-CA" sz="900">
                          <a:effectLst/>
                        </a:rPr>
                        <a:t>Je m’organise</a:t>
                      </a:r>
                      <a:endParaRPr lang="fr-CA" sz="900">
                        <a:effectLst/>
                        <a:latin typeface="Calibri" panose="020F0502020204030204" pitchFamily="34" charset="0"/>
                        <a:ea typeface="Calibri" panose="020F0502020204030204" pitchFamily="34" charset="0"/>
                        <a:cs typeface="Times New Roman" panose="02020603050405020304" pitchFamily="18" charset="0"/>
                      </a:endParaRPr>
                    </a:p>
                  </a:txBody>
                  <a:tcPr marL="40703" marR="40703" marT="0" marB="0" anchor="ctr"/>
                </a:tc>
                <a:tc>
                  <a:txBody>
                    <a:bodyPr/>
                    <a:lstStyle/>
                    <a:p>
                      <a:pPr marL="60960" indent="-60960">
                        <a:lnSpc>
                          <a:spcPct val="107000"/>
                        </a:lnSpc>
                        <a:spcAft>
                          <a:spcPts val="0"/>
                        </a:spcAft>
                      </a:pPr>
                      <a:r>
                        <a:rPr lang="fr-CA" sz="800">
                          <a:effectLst/>
                        </a:rPr>
                        <a:t>- Identifier les connaissances nécessaires pour résoudre le problème</a:t>
                      </a:r>
                      <a:endParaRPr lang="fr-CA" sz="900">
                        <a:effectLst/>
                      </a:endParaRPr>
                    </a:p>
                    <a:p>
                      <a:pPr marL="60960" indent="-60960">
                        <a:lnSpc>
                          <a:spcPct val="107000"/>
                        </a:lnSpc>
                        <a:spcAft>
                          <a:spcPts val="0"/>
                        </a:spcAft>
                      </a:pPr>
                      <a:r>
                        <a:rPr lang="fr-CA" sz="800">
                          <a:effectLst/>
                        </a:rPr>
                        <a:t>- Se représenter le problème (dessin)</a:t>
                      </a:r>
                      <a:endParaRPr lang="fr-CA" sz="900">
                        <a:effectLst/>
                      </a:endParaRPr>
                    </a:p>
                    <a:p>
                      <a:pPr marL="60960" indent="-60960">
                        <a:lnSpc>
                          <a:spcPct val="107000"/>
                        </a:lnSpc>
                        <a:spcAft>
                          <a:spcPts val="0"/>
                        </a:spcAft>
                      </a:pPr>
                      <a:r>
                        <a:rPr lang="fr-CA" sz="800">
                          <a:effectLst/>
                        </a:rPr>
                        <a:t>-Prédire le résultat</a:t>
                      </a:r>
                      <a:endParaRPr lang="fr-CA" sz="900">
                        <a:effectLst/>
                        <a:latin typeface="Calibri" panose="020F0502020204030204" pitchFamily="34" charset="0"/>
                        <a:ea typeface="Calibri" panose="020F0502020204030204" pitchFamily="34" charset="0"/>
                        <a:cs typeface="Times New Roman" panose="02020603050405020304" pitchFamily="18" charset="0"/>
                      </a:endParaRPr>
                    </a:p>
                  </a:txBody>
                  <a:tcPr marL="40703" marR="40703" marT="0" marB="0" anchor="ctr"/>
                </a:tc>
                <a:tc>
                  <a:txBody>
                    <a:bodyPr/>
                    <a:lstStyle/>
                    <a:p>
                      <a:pPr>
                        <a:lnSpc>
                          <a:spcPct val="107000"/>
                        </a:lnSpc>
                        <a:spcAft>
                          <a:spcPts val="0"/>
                        </a:spcAft>
                      </a:pPr>
                      <a:r>
                        <a:rPr lang="fr-CA" sz="800">
                          <a:effectLst/>
                        </a:rPr>
                        <a:t> </a:t>
                      </a:r>
                      <a:endParaRPr lang="fr-CA" sz="900">
                        <a:effectLst/>
                        <a:latin typeface="Calibri" panose="020F0502020204030204" pitchFamily="34" charset="0"/>
                        <a:ea typeface="Calibri" panose="020F0502020204030204" pitchFamily="34" charset="0"/>
                        <a:cs typeface="Times New Roman" panose="02020603050405020304" pitchFamily="18" charset="0"/>
                      </a:endParaRPr>
                    </a:p>
                  </a:txBody>
                  <a:tcPr marL="40703" marR="40703" marT="0" marB="0" anchor="ctr"/>
                </a:tc>
              </a:tr>
              <a:tr h="1450416">
                <a:tc vMerge="1">
                  <a:txBody>
                    <a:bodyPr/>
                    <a:lstStyle/>
                    <a:p>
                      <a:endParaRPr lang="fr-CA"/>
                    </a:p>
                  </a:txBody>
                  <a:tcPr/>
                </a:tc>
                <a:tc vMerge="1">
                  <a:txBody>
                    <a:bodyPr/>
                    <a:lstStyle/>
                    <a:p>
                      <a:endParaRPr lang="fr-CA"/>
                    </a:p>
                  </a:txBody>
                  <a:tcPr/>
                </a:tc>
                <a:tc>
                  <a:txBody>
                    <a:bodyPr/>
                    <a:lstStyle/>
                    <a:p>
                      <a:pPr>
                        <a:lnSpc>
                          <a:spcPct val="107000"/>
                        </a:lnSpc>
                        <a:spcAft>
                          <a:spcPts val="0"/>
                        </a:spcAft>
                      </a:pPr>
                      <a:r>
                        <a:rPr lang="fr-CA" sz="900">
                          <a:effectLst/>
                        </a:rPr>
                        <a:t>Je raisonne et </a:t>
                      </a:r>
                    </a:p>
                    <a:p>
                      <a:pPr>
                        <a:lnSpc>
                          <a:spcPct val="107000"/>
                        </a:lnSpc>
                        <a:spcAft>
                          <a:spcPts val="0"/>
                        </a:spcAft>
                      </a:pPr>
                      <a:r>
                        <a:rPr lang="fr-CA" sz="900">
                          <a:effectLst/>
                        </a:rPr>
                        <a:t>je résous</a:t>
                      </a:r>
                      <a:endParaRPr lang="fr-CA" sz="900">
                        <a:effectLst/>
                        <a:latin typeface="Calibri" panose="020F0502020204030204" pitchFamily="34" charset="0"/>
                        <a:ea typeface="Calibri" panose="020F0502020204030204" pitchFamily="34" charset="0"/>
                        <a:cs typeface="Times New Roman" panose="02020603050405020304" pitchFamily="18" charset="0"/>
                      </a:endParaRPr>
                    </a:p>
                  </a:txBody>
                  <a:tcPr marL="40703" marR="40703" marT="0" marB="0" anchor="ctr"/>
                </a:tc>
                <a:tc>
                  <a:txBody>
                    <a:bodyPr/>
                    <a:lstStyle/>
                    <a:p>
                      <a:pPr>
                        <a:lnSpc>
                          <a:spcPct val="107000"/>
                        </a:lnSpc>
                        <a:spcAft>
                          <a:spcPts val="0"/>
                        </a:spcAft>
                      </a:pPr>
                      <a:r>
                        <a:rPr lang="fr-CA" sz="800" dirty="0">
                          <a:effectLst/>
                        </a:rPr>
                        <a:t>- Reproduire par le jeu</a:t>
                      </a:r>
                      <a:endParaRPr lang="fr-CA" sz="900" dirty="0">
                        <a:effectLst/>
                      </a:endParaRPr>
                    </a:p>
                    <a:p>
                      <a:pPr marL="69850" indent="-69850">
                        <a:lnSpc>
                          <a:spcPct val="107000"/>
                        </a:lnSpc>
                        <a:spcAft>
                          <a:spcPts val="0"/>
                        </a:spcAft>
                      </a:pPr>
                      <a:r>
                        <a:rPr lang="fr-CA" sz="800" dirty="0">
                          <a:effectLst/>
                        </a:rPr>
                        <a:t>- Utiliser du matériel concret</a:t>
                      </a:r>
                      <a:endParaRPr lang="fr-CA" sz="900" dirty="0">
                        <a:effectLst/>
                      </a:endParaRPr>
                    </a:p>
                    <a:p>
                      <a:pPr marL="69850" indent="-69850">
                        <a:lnSpc>
                          <a:spcPct val="107000"/>
                        </a:lnSpc>
                        <a:spcAft>
                          <a:spcPts val="0"/>
                        </a:spcAft>
                      </a:pPr>
                      <a:r>
                        <a:rPr lang="fr-CA" sz="800" dirty="0">
                          <a:effectLst/>
                        </a:rPr>
                        <a:t>- Dessiner</a:t>
                      </a:r>
                      <a:endParaRPr lang="fr-CA" sz="900" dirty="0">
                        <a:effectLst/>
                      </a:endParaRPr>
                    </a:p>
                    <a:p>
                      <a:pPr marL="69850" indent="-69850">
                        <a:lnSpc>
                          <a:spcPct val="107000"/>
                        </a:lnSpc>
                        <a:spcAft>
                          <a:spcPts val="0"/>
                        </a:spcAft>
                      </a:pPr>
                      <a:r>
                        <a:rPr lang="fr-CA" sz="800" dirty="0">
                          <a:effectLst/>
                        </a:rPr>
                        <a:t>- Procéder par essais et erreurs</a:t>
                      </a:r>
                      <a:endParaRPr lang="fr-CA" sz="900" dirty="0">
                        <a:effectLst/>
                      </a:endParaRPr>
                    </a:p>
                    <a:p>
                      <a:pPr marL="69850" indent="-69850">
                        <a:lnSpc>
                          <a:spcPct val="107000"/>
                        </a:lnSpc>
                        <a:spcAft>
                          <a:spcPts val="0"/>
                        </a:spcAft>
                      </a:pPr>
                      <a:r>
                        <a:rPr lang="fr-CA" sz="800" b="1" dirty="0">
                          <a:effectLst/>
                        </a:rPr>
                        <a:t>- Chercher une régularité</a:t>
                      </a:r>
                      <a:endParaRPr lang="fr-CA"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703" marR="40703" marT="0" marB="0" anchor="ctr"/>
                </a:tc>
                <a:tc>
                  <a:txBody>
                    <a:bodyPr/>
                    <a:lstStyle/>
                    <a:p>
                      <a:pPr>
                        <a:lnSpc>
                          <a:spcPct val="107000"/>
                        </a:lnSpc>
                        <a:spcAft>
                          <a:spcPts val="0"/>
                        </a:spcAft>
                      </a:pPr>
                      <a:r>
                        <a:rPr lang="fr-CA" sz="800">
                          <a:effectLst/>
                        </a:rPr>
                        <a:t> </a:t>
                      </a:r>
                      <a:endParaRPr lang="fr-CA" sz="900">
                        <a:effectLst/>
                        <a:latin typeface="Calibri" panose="020F0502020204030204" pitchFamily="34" charset="0"/>
                        <a:ea typeface="Calibri" panose="020F0502020204030204" pitchFamily="34" charset="0"/>
                        <a:cs typeface="Times New Roman" panose="02020603050405020304" pitchFamily="18" charset="0"/>
                      </a:endParaRPr>
                    </a:p>
                  </a:txBody>
                  <a:tcPr marL="40703" marR="40703" marT="0" marB="0" anchor="ctr"/>
                </a:tc>
              </a:tr>
              <a:tr h="1049307">
                <a:tc vMerge="1">
                  <a:txBody>
                    <a:bodyPr/>
                    <a:lstStyle/>
                    <a:p>
                      <a:endParaRPr lang="fr-CA"/>
                    </a:p>
                  </a:txBody>
                  <a:tcPr/>
                </a:tc>
                <a:tc vMerge="1">
                  <a:txBody>
                    <a:bodyPr/>
                    <a:lstStyle/>
                    <a:p>
                      <a:endParaRPr lang="fr-CA"/>
                    </a:p>
                  </a:txBody>
                  <a:tcPr/>
                </a:tc>
                <a:tc>
                  <a:txBody>
                    <a:bodyPr/>
                    <a:lstStyle/>
                    <a:p>
                      <a:pPr>
                        <a:lnSpc>
                          <a:spcPct val="107000"/>
                        </a:lnSpc>
                        <a:spcAft>
                          <a:spcPts val="0"/>
                        </a:spcAft>
                      </a:pPr>
                      <a:r>
                        <a:rPr lang="fr-CA" sz="900">
                          <a:effectLst/>
                        </a:rPr>
                        <a:t>Je vérifie</a:t>
                      </a:r>
                      <a:endParaRPr lang="fr-CA" sz="900">
                        <a:effectLst/>
                        <a:latin typeface="Calibri" panose="020F0502020204030204" pitchFamily="34" charset="0"/>
                        <a:ea typeface="Calibri" panose="020F0502020204030204" pitchFamily="34" charset="0"/>
                        <a:cs typeface="Times New Roman" panose="02020603050405020304" pitchFamily="18" charset="0"/>
                      </a:endParaRPr>
                    </a:p>
                  </a:txBody>
                  <a:tcPr marL="40703" marR="40703" marT="0" marB="0" anchor="ctr"/>
                </a:tc>
                <a:tc>
                  <a:txBody>
                    <a:bodyPr/>
                    <a:lstStyle/>
                    <a:p>
                      <a:pPr marL="69850" indent="-69850">
                        <a:lnSpc>
                          <a:spcPct val="107000"/>
                        </a:lnSpc>
                        <a:spcAft>
                          <a:spcPts val="0"/>
                        </a:spcAft>
                      </a:pPr>
                      <a:r>
                        <a:rPr lang="fr-CA" sz="800">
                          <a:effectLst/>
                        </a:rPr>
                        <a:t>- Comparer le résultat final avec la prédiction</a:t>
                      </a:r>
                      <a:endParaRPr lang="fr-CA" sz="900">
                        <a:effectLst/>
                      </a:endParaRPr>
                    </a:p>
                    <a:p>
                      <a:pPr marL="69850" indent="-69850">
                        <a:lnSpc>
                          <a:spcPct val="107000"/>
                        </a:lnSpc>
                        <a:spcAft>
                          <a:spcPts val="0"/>
                        </a:spcAft>
                      </a:pPr>
                      <a:r>
                        <a:rPr lang="fr-CA" sz="800">
                          <a:effectLst/>
                        </a:rPr>
                        <a:t>- Vérifier l’exactitude des calculs</a:t>
                      </a:r>
                      <a:endParaRPr lang="fr-CA" sz="900">
                        <a:effectLst/>
                        <a:latin typeface="Calibri" panose="020F0502020204030204" pitchFamily="34" charset="0"/>
                        <a:ea typeface="Calibri" panose="020F0502020204030204" pitchFamily="34" charset="0"/>
                        <a:cs typeface="Times New Roman" panose="02020603050405020304" pitchFamily="18" charset="0"/>
                      </a:endParaRPr>
                    </a:p>
                  </a:txBody>
                  <a:tcPr marL="40703" marR="40703" marT="0" marB="0" anchor="ctr"/>
                </a:tc>
                <a:tc>
                  <a:txBody>
                    <a:bodyPr/>
                    <a:lstStyle/>
                    <a:p>
                      <a:pPr>
                        <a:lnSpc>
                          <a:spcPct val="107000"/>
                        </a:lnSpc>
                        <a:spcAft>
                          <a:spcPts val="0"/>
                        </a:spcAft>
                      </a:pPr>
                      <a:r>
                        <a:rPr lang="fr-CA" sz="800" dirty="0">
                          <a:effectLst/>
                        </a:rPr>
                        <a:t> </a:t>
                      </a:r>
                      <a:endParaRPr lang="fr-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703" marR="40703" marT="0" marB="0" anchor="ctr"/>
                </a:tc>
              </a:tr>
            </a:tbl>
          </a:graphicData>
        </a:graphic>
      </p:graphicFrame>
    </p:spTree>
    <p:extLst>
      <p:ext uri="{BB962C8B-B14F-4D97-AF65-F5344CB8AC3E}">
        <p14:creationId xmlns:p14="http://schemas.microsoft.com/office/powerpoint/2010/main" val="28875533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3F647BD-B8E4-4F3B-9EBE-B76F5DC26368}" type="slidenum">
              <a:rPr lang="fr-CA" smtClean="0"/>
              <a:t>23</a:t>
            </a:fld>
            <a:endParaRPr lang="fr-CA" dirty="0"/>
          </a:p>
        </p:txBody>
      </p:sp>
      <p:graphicFrame>
        <p:nvGraphicFramePr>
          <p:cNvPr id="6" name="Tableau 5"/>
          <p:cNvGraphicFramePr>
            <a:graphicFrameLocks noGrp="1"/>
          </p:cNvGraphicFramePr>
          <p:nvPr>
            <p:extLst>
              <p:ext uri="{D42A27DB-BD31-4B8C-83A1-F6EECF244321}">
                <p14:modId xmlns:p14="http://schemas.microsoft.com/office/powerpoint/2010/main" val="256892275"/>
              </p:ext>
            </p:extLst>
          </p:nvPr>
        </p:nvGraphicFramePr>
        <p:xfrm>
          <a:off x="2195737" y="86652"/>
          <a:ext cx="5544614" cy="6741368"/>
        </p:xfrm>
        <a:graphic>
          <a:graphicData uri="http://schemas.openxmlformats.org/drawingml/2006/table">
            <a:tbl>
              <a:tblPr firstRow="1" firstCol="1" bandRow="1">
                <a:tableStyleId>{5C22544A-7EE6-4342-B048-85BDC9FD1C3A}</a:tableStyleId>
              </a:tblPr>
              <a:tblGrid>
                <a:gridCol w="864095"/>
                <a:gridCol w="792088"/>
                <a:gridCol w="1296144"/>
                <a:gridCol w="1793905"/>
                <a:gridCol w="798382"/>
              </a:tblGrid>
              <a:tr h="166812">
                <a:tc gridSpan="5">
                  <a:txBody>
                    <a:bodyPr/>
                    <a:lstStyle/>
                    <a:p>
                      <a:pPr algn="ctr">
                        <a:lnSpc>
                          <a:spcPct val="107000"/>
                        </a:lnSpc>
                        <a:spcBef>
                          <a:spcPts val="200"/>
                        </a:spcBef>
                        <a:spcAft>
                          <a:spcPts val="0"/>
                        </a:spcAft>
                      </a:pPr>
                      <a:r>
                        <a:rPr lang="fr-CA" sz="900" dirty="0">
                          <a:effectLst/>
                        </a:rPr>
                        <a:t>Niveau 3</a:t>
                      </a:r>
                      <a:endParaRPr lang="fr-CA" sz="900" b="1"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1164" marR="41164" marT="0" marB="0" anchor="ct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r>
              <a:tr h="641400">
                <a:tc>
                  <a:txBody>
                    <a:bodyPr/>
                    <a:lstStyle/>
                    <a:p>
                      <a:pPr algn="ctr">
                        <a:lnSpc>
                          <a:spcPct val="107000"/>
                        </a:lnSpc>
                        <a:spcAft>
                          <a:spcPts val="0"/>
                        </a:spcAft>
                      </a:pPr>
                      <a:r>
                        <a:rPr lang="fr-CA" sz="900">
                          <a:effectLst/>
                        </a:rPr>
                        <a:t>Niveau de complexité selon Small</a:t>
                      </a:r>
                      <a:endParaRPr lang="fr-CA" sz="900">
                        <a:effectLst/>
                        <a:latin typeface="Calibri" panose="020F0502020204030204" pitchFamily="34" charset="0"/>
                        <a:ea typeface="Calibri" panose="020F0502020204030204" pitchFamily="34" charset="0"/>
                        <a:cs typeface="Times New Roman" panose="02020603050405020304" pitchFamily="18" charset="0"/>
                      </a:endParaRPr>
                    </a:p>
                  </a:txBody>
                  <a:tcPr marL="41164" marR="41164" marT="0" marB="0" anchor="ctr"/>
                </a:tc>
                <a:tc>
                  <a:txBody>
                    <a:bodyPr/>
                    <a:lstStyle/>
                    <a:p>
                      <a:pPr algn="ctr">
                        <a:lnSpc>
                          <a:spcPct val="107000"/>
                        </a:lnSpc>
                        <a:spcAft>
                          <a:spcPts val="0"/>
                        </a:spcAft>
                      </a:pPr>
                      <a:r>
                        <a:rPr lang="fr-CA" sz="900">
                          <a:effectLst/>
                        </a:rPr>
                        <a:t>Niveau scolaire approximatif</a:t>
                      </a:r>
                      <a:endParaRPr lang="fr-CA" sz="900">
                        <a:effectLst/>
                        <a:latin typeface="Calibri" panose="020F0502020204030204" pitchFamily="34" charset="0"/>
                        <a:ea typeface="Calibri" panose="020F0502020204030204" pitchFamily="34" charset="0"/>
                        <a:cs typeface="Times New Roman" panose="02020603050405020304" pitchFamily="18" charset="0"/>
                      </a:endParaRPr>
                    </a:p>
                  </a:txBody>
                  <a:tcPr marL="41164" marR="41164" marT="0" marB="0" anchor="ctr"/>
                </a:tc>
                <a:tc>
                  <a:txBody>
                    <a:bodyPr/>
                    <a:lstStyle/>
                    <a:p>
                      <a:pPr algn="ctr">
                        <a:lnSpc>
                          <a:spcPct val="107000"/>
                        </a:lnSpc>
                        <a:spcAft>
                          <a:spcPts val="0"/>
                        </a:spcAft>
                      </a:pPr>
                      <a:r>
                        <a:rPr lang="fr-CA" sz="900">
                          <a:effectLst/>
                        </a:rPr>
                        <a:t>Étape du modèle de résolution de problèmes</a:t>
                      </a:r>
                      <a:endParaRPr lang="fr-CA" sz="900">
                        <a:effectLst/>
                        <a:latin typeface="Calibri" panose="020F0502020204030204" pitchFamily="34" charset="0"/>
                        <a:ea typeface="Calibri" panose="020F0502020204030204" pitchFamily="34" charset="0"/>
                        <a:cs typeface="Times New Roman" panose="02020603050405020304" pitchFamily="18" charset="0"/>
                      </a:endParaRPr>
                    </a:p>
                  </a:txBody>
                  <a:tcPr marL="41164" marR="41164" marT="0" marB="0" anchor="ctr"/>
                </a:tc>
                <a:tc>
                  <a:txBody>
                    <a:bodyPr/>
                    <a:lstStyle/>
                    <a:p>
                      <a:pPr algn="ctr">
                        <a:lnSpc>
                          <a:spcPct val="107000"/>
                        </a:lnSpc>
                        <a:spcAft>
                          <a:spcPts val="0"/>
                        </a:spcAft>
                      </a:pPr>
                      <a:r>
                        <a:rPr lang="fr-CA" sz="900">
                          <a:effectLst/>
                        </a:rPr>
                        <a:t>Stratégie</a:t>
                      </a:r>
                      <a:endParaRPr lang="fr-CA" sz="900">
                        <a:effectLst/>
                        <a:latin typeface="Calibri" panose="020F0502020204030204" pitchFamily="34" charset="0"/>
                        <a:ea typeface="Calibri" panose="020F0502020204030204" pitchFamily="34" charset="0"/>
                        <a:cs typeface="Times New Roman" panose="02020603050405020304" pitchFamily="18" charset="0"/>
                      </a:endParaRPr>
                    </a:p>
                  </a:txBody>
                  <a:tcPr marL="41164" marR="41164" marT="0" marB="0" anchor="ctr"/>
                </a:tc>
                <a:tc>
                  <a:txBody>
                    <a:bodyPr/>
                    <a:lstStyle/>
                    <a:p>
                      <a:pPr algn="ctr">
                        <a:lnSpc>
                          <a:spcPct val="107000"/>
                        </a:lnSpc>
                        <a:spcAft>
                          <a:spcPts val="0"/>
                        </a:spcAft>
                      </a:pPr>
                      <a:r>
                        <a:rPr lang="fr-CA" sz="900">
                          <a:effectLst/>
                        </a:rPr>
                        <a:t>Précision</a:t>
                      </a:r>
                      <a:endParaRPr lang="fr-CA" sz="900">
                        <a:effectLst/>
                        <a:latin typeface="Calibri" panose="020F0502020204030204" pitchFamily="34" charset="0"/>
                        <a:ea typeface="Calibri" panose="020F0502020204030204" pitchFamily="34" charset="0"/>
                        <a:cs typeface="Times New Roman" panose="02020603050405020304" pitchFamily="18" charset="0"/>
                      </a:endParaRPr>
                    </a:p>
                  </a:txBody>
                  <a:tcPr marL="41164" marR="41164" marT="0" marB="0" anchor="ctr"/>
                </a:tc>
              </a:tr>
              <a:tr h="1945900">
                <a:tc rowSpan="4">
                  <a:txBody>
                    <a:bodyPr/>
                    <a:lstStyle/>
                    <a:p>
                      <a:pPr algn="ctr">
                        <a:lnSpc>
                          <a:spcPct val="107000"/>
                        </a:lnSpc>
                        <a:spcAft>
                          <a:spcPts val="0"/>
                        </a:spcAft>
                      </a:pPr>
                      <a:r>
                        <a:rPr lang="fr-CA" sz="900" dirty="0">
                          <a:effectLst/>
                        </a:rPr>
                        <a:t>3</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164" marR="41164" marT="0" marB="0" anchor="ctr"/>
                </a:tc>
                <a:tc rowSpan="4">
                  <a:txBody>
                    <a:bodyPr/>
                    <a:lstStyle/>
                    <a:p>
                      <a:pPr algn="ctr">
                        <a:lnSpc>
                          <a:spcPct val="107000"/>
                        </a:lnSpc>
                        <a:spcAft>
                          <a:spcPts val="0"/>
                        </a:spcAft>
                      </a:pPr>
                      <a:r>
                        <a:rPr lang="fr-CA" sz="1000" dirty="0">
                          <a:effectLst/>
                        </a:rPr>
                        <a:t>4</a:t>
                      </a:r>
                      <a:r>
                        <a:rPr lang="fr-CA" sz="1000" baseline="30000" dirty="0">
                          <a:effectLst/>
                        </a:rPr>
                        <a:t>e</a:t>
                      </a:r>
                      <a:r>
                        <a:rPr lang="fr-CA" sz="1000" dirty="0">
                          <a:effectLst/>
                        </a:rPr>
                        <a:t> année et une partie de la 5</a:t>
                      </a:r>
                      <a:r>
                        <a:rPr lang="fr-CA" sz="1000" baseline="30000" dirty="0">
                          <a:effectLst/>
                        </a:rPr>
                        <a:t>e</a:t>
                      </a:r>
                      <a:r>
                        <a:rPr lang="fr-CA" sz="1000" dirty="0">
                          <a:effectLst/>
                        </a:rPr>
                        <a:t> année</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164" marR="41164" marT="0" marB="0" anchor="ctr"/>
                </a:tc>
                <a:tc>
                  <a:txBody>
                    <a:bodyPr/>
                    <a:lstStyle/>
                    <a:p>
                      <a:pPr>
                        <a:lnSpc>
                          <a:spcPct val="107000"/>
                        </a:lnSpc>
                        <a:spcAft>
                          <a:spcPts val="0"/>
                        </a:spcAft>
                      </a:pPr>
                      <a:r>
                        <a:rPr lang="fr-CA" sz="1000" dirty="0">
                          <a:effectLst/>
                        </a:rPr>
                        <a:t>Je comprends le problème</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164" marR="41164" marT="0" marB="0" anchor="ctr"/>
                </a:tc>
                <a:tc>
                  <a:txBody>
                    <a:bodyPr/>
                    <a:lstStyle/>
                    <a:p>
                      <a:pPr marL="69850" indent="-62230">
                        <a:lnSpc>
                          <a:spcPct val="107000"/>
                        </a:lnSpc>
                        <a:spcAft>
                          <a:spcPts val="0"/>
                        </a:spcAft>
                      </a:pPr>
                      <a:r>
                        <a:rPr lang="fr-CA" sz="900" dirty="0">
                          <a:effectLst/>
                        </a:rPr>
                        <a:t>- Lire le problème au complet</a:t>
                      </a:r>
                      <a:endParaRPr lang="fr-CA" sz="1000" dirty="0">
                        <a:effectLst/>
                      </a:endParaRPr>
                    </a:p>
                    <a:p>
                      <a:pPr marL="69850" indent="-62230">
                        <a:lnSpc>
                          <a:spcPct val="107000"/>
                        </a:lnSpc>
                        <a:spcAft>
                          <a:spcPts val="0"/>
                        </a:spcAft>
                      </a:pPr>
                      <a:r>
                        <a:rPr lang="fr-CA" sz="900" dirty="0">
                          <a:effectLst/>
                        </a:rPr>
                        <a:t>- Chercher le sens des mots inconnus</a:t>
                      </a:r>
                      <a:endParaRPr lang="fr-CA" sz="1000" dirty="0">
                        <a:effectLst/>
                      </a:endParaRPr>
                    </a:p>
                    <a:p>
                      <a:pPr marL="69850" indent="-62230">
                        <a:lnSpc>
                          <a:spcPct val="107000"/>
                        </a:lnSpc>
                        <a:spcAft>
                          <a:spcPts val="0"/>
                        </a:spcAft>
                      </a:pPr>
                      <a:r>
                        <a:rPr lang="fr-CA" sz="900" dirty="0">
                          <a:effectLst/>
                        </a:rPr>
                        <a:t>- Identifier ce que l’on cherche (question)</a:t>
                      </a:r>
                      <a:endParaRPr lang="fr-CA" sz="1000" dirty="0">
                        <a:effectLst/>
                      </a:endParaRPr>
                    </a:p>
                    <a:p>
                      <a:pPr marL="69850" indent="-62230">
                        <a:lnSpc>
                          <a:spcPct val="107000"/>
                        </a:lnSpc>
                        <a:spcAft>
                          <a:spcPts val="0"/>
                        </a:spcAft>
                      </a:pPr>
                      <a:r>
                        <a:rPr lang="fr-CA" sz="900" dirty="0">
                          <a:effectLst/>
                        </a:rPr>
                        <a:t>- Relire le problème</a:t>
                      </a:r>
                      <a:endParaRPr lang="fr-CA" sz="1000" dirty="0">
                        <a:effectLst/>
                      </a:endParaRPr>
                    </a:p>
                    <a:p>
                      <a:pPr marL="69850" indent="-62230">
                        <a:lnSpc>
                          <a:spcPct val="107000"/>
                        </a:lnSpc>
                        <a:spcAft>
                          <a:spcPts val="0"/>
                        </a:spcAft>
                      </a:pPr>
                      <a:r>
                        <a:rPr lang="fr-CA" sz="900" dirty="0">
                          <a:effectLst/>
                        </a:rPr>
                        <a:t>- </a:t>
                      </a:r>
                      <a:r>
                        <a:rPr lang="fr-CA" sz="900" b="1" dirty="0">
                          <a:effectLst/>
                        </a:rPr>
                        <a:t>Déterminer l’importance de chaque information pour résoudre le problème</a:t>
                      </a:r>
                      <a:endParaRPr lang="fr-CA" sz="1000" b="1" dirty="0">
                        <a:effectLst/>
                      </a:endParaRPr>
                    </a:p>
                    <a:p>
                      <a:pPr marL="69850" indent="-62230">
                        <a:lnSpc>
                          <a:spcPct val="107000"/>
                        </a:lnSpc>
                        <a:spcAft>
                          <a:spcPts val="0"/>
                        </a:spcAft>
                      </a:pPr>
                      <a:r>
                        <a:rPr lang="fr-CA" sz="900" dirty="0">
                          <a:effectLst/>
                        </a:rPr>
                        <a:t>- S’assurer d’avoir dégagé toutes les données essentielles pour résoudre le problème (données implicites) </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164" marR="41164" marT="0" marB="0" anchor="ctr"/>
                </a:tc>
                <a:tc>
                  <a:txBody>
                    <a:bodyPr/>
                    <a:lstStyle/>
                    <a:p>
                      <a:pPr>
                        <a:lnSpc>
                          <a:spcPct val="107000"/>
                        </a:lnSpc>
                        <a:spcAft>
                          <a:spcPts val="0"/>
                        </a:spcAft>
                      </a:pPr>
                      <a:r>
                        <a:rPr lang="fr-CA" sz="1000" dirty="0">
                          <a:effectLst/>
                        </a:rPr>
                        <a:t> </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164" marR="41164" marT="0" marB="0" anchor="ctr"/>
                </a:tc>
              </a:tr>
              <a:tr h="1528922">
                <a:tc vMerge="1">
                  <a:txBody>
                    <a:bodyPr/>
                    <a:lstStyle/>
                    <a:p>
                      <a:endParaRPr lang="fr-CA"/>
                    </a:p>
                  </a:txBody>
                  <a:tcPr/>
                </a:tc>
                <a:tc vMerge="1">
                  <a:txBody>
                    <a:bodyPr/>
                    <a:lstStyle/>
                    <a:p>
                      <a:endParaRPr lang="fr-CA"/>
                    </a:p>
                  </a:txBody>
                  <a:tcPr/>
                </a:tc>
                <a:tc>
                  <a:txBody>
                    <a:bodyPr/>
                    <a:lstStyle/>
                    <a:p>
                      <a:pPr>
                        <a:lnSpc>
                          <a:spcPct val="107000"/>
                        </a:lnSpc>
                        <a:spcAft>
                          <a:spcPts val="0"/>
                        </a:spcAft>
                      </a:pPr>
                      <a:r>
                        <a:rPr lang="fr-CA" sz="1000">
                          <a:effectLst/>
                        </a:rPr>
                        <a:t>Je m’organise</a:t>
                      </a:r>
                      <a:endParaRPr lang="fr-CA" sz="1000">
                        <a:effectLst/>
                        <a:latin typeface="Calibri" panose="020F0502020204030204" pitchFamily="34" charset="0"/>
                        <a:ea typeface="Calibri" panose="020F0502020204030204" pitchFamily="34" charset="0"/>
                        <a:cs typeface="Times New Roman" panose="02020603050405020304" pitchFamily="18" charset="0"/>
                      </a:endParaRPr>
                    </a:p>
                  </a:txBody>
                  <a:tcPr marL="41164" marR="41164" marT="0" marB="0" anchor="ctr"/>
                </a:tc>
                <a:tc>
                  <a:txBody>
                    <a:bodyPr/>
                    <a:lstStyle/>
                    <a:p>
                      <a:pPr marL="60960" indent="-60960">
                        <a:lnSpc>
                          <a:spcPct val="107000"/>
                        </a:lnSpc>
                        <a:spcAft>
                          <a:spcPts val="0"/>
                        </a:spcAft>
                      </a:pPr>
                      <a:r>
                        <a:rPr lang="fr-CA" sz="900" dirty="0">
                          <a:effectLst/>
                        </a:rPr>
                        <a:t>- Identifier les connaissances nécessaires pour résoudre le problème</a:t>
                      </a:r>
                      <a:endParaRPr lang="fr-CA" sz="1000" dirty="0">
                        <a:effectLst/>
                      </a:endParaRPr>
                    </a:p>
                    <a:p>
                      <a:pPr marL="60960" indent="-60960">
                        <a:lnSpc>
                          <a:spcPct val="107000"/>
                        </a:lnSpc>
                        <a:spcAft>
                          <a:spcPts val="0"/>
                        </a:spcAft>
                      </a:pPr>
                      <a:r>
                        <a:rPr lang="fr-CA" sz="900" b="1" dirty="0">
                          <a:effectLst/>
                        </a:rPr>
                        <a:t>- Se demander si l’on a déjà résolu un problème du même type et y référer, au besoin</a:t>
                      </a:r>
                      <a:endParaRPr lang="fr-CA" sz="1000" b="1" dirty="0">
                        <a:effectLst/>
                      </a:endParaRPr>
                    </a:p>
                    <a:p>
                      <a:pPr marL="60960" indent="-60960">
                        <a:lnSpc>
                          <a:spcPct val="107000"/>
                        </a:lnSpc>
                        <a:spcAft>
                          <a:spcPts val="0"/>
                        </a:spcAft>
                      </a:pPr>
                      <a:r>
                        <a:rPr lang="fr-CA" sz="900" dirty="0">
                          <a:effectLst/>
                        </a:rPr>
                        <a:t>- Se représenter le problème (dessin, </a:t>
                      </a:r>
                      <a:r>
                        <a:rPr lang="fr-CA" sz="900" b="1" dirty="0">
                          <a:effectLst/>
                        </a:rPr>
                        <a:t>équation, tableau, diagramme</a:t>
                      </a:r>
                      <a:r>
                        <a:rPr lang="fr-CA" sz="900" dirty="0">
                          <a:effectLst/>
                        </a:rPr>
                        <a:t>)</a:t>
                      </a:r>
                      <a:endParaRPr lang="fr-CA" sz="1000" dirty="0">
                        <a:effectLst/>
                      </a:endParaRPr>
                    </a:p>
                    <a:p>
                      <a:pPr marL="60960" indent="-60960">
                        <a:lnSpc>
                          <a:spcPct val="107000"/>
                        </a:lnSpc>
                        <a:spcAft>
                          <a:spcPts val="0"/>
                        </a:spcAft>
                      </a:pPr>
                      <a:r>
                        <a:rPr lang="fr-CA" sz="900" dirty="0">
                          <a:effectLst/>
                        </a:rPr>
                        <a:t>- Prédire le résultat</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164" marR="41164" marT="0" marB="0" anchor="ctr"/>
                </a:tc>
                <a:tc>
                  <a:txBody>
                    <a:bodyPr/>
                    <a:lstStyle/>
                    <a:p>
                      <a:pPr>
                        <a:lnSpc>
                          <a:spcPct val="107000"/>
                        </a:lnSpc>
                        <a:spcAft>
                          <a:spcPts val="0"/>
                        </a:spcAft>
                      </a:pPr>
                      <a:r>
                        <a:rPr lang="fr-CA" sz="900" dirty="0">
                          <a:effectLst/>
                        </a:rPr>
                        <a:t> </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164" marR="41164" marT="0" marB="0" anchor="ctr"/>
                </a:tc>
              </a:tr>
              <a:tr h="1660532">
                <a:tc vMerge="1">
                  <a:txBody>
                    <a:bodyPr/>
                    <a:lstStyle/>
                    <a:p>
                      <a:endParaRPr lang="fr-CA"/>
                    </a:p>
                  </a:txBody>
                  <a:tcPr/>
                </a:tc>
                <a:tc vMerge="1">
                  <a:txBody>
                    <a:bodyPr/>
                    <a:lstStyle/>
                    <a:p>
                      <a:endParaRPr lang="fr-CA"/>
                    </a:p>
                  </a:txBody>
                  <a:tcPr/>
                </a:tc>
                <a:tc>
                  <a:txBody>
                    <a:bodyPr/>
                    <a:lstStyle/>
                    <a:p>
                      <a:pPr>
                        <a:lnSpc>
                          <a:spcPct val="107000"/>
                        </a:lnSpc>
                        <a:spcAft>
                          <a:spcPts val="0"/>
                        </a:spcAft>
                      </a:pPr>
                      <a:r>
                        <a:rPr lang="fr-CA" sz="1000">
                          <a:effectLst/>
                        </a:rPr>
                        <a:t>Je raisonne et je résous</a:t>
                      </a:r>
                      <a:endParaRPr lang="fr-CA" sz="1000">
                        <a:effectLst/>
                        <a:latin typeface="Calibri" panose="020F0502020204030204" pitchFamily="34" charset="0"/>
                        <a:ea typeface="Calibri" panose="020F0502020204030204" pitchFamily="34" charset="0"/>
                        <a:cs typeface="Times New Roman" panose="02020603050405020304" pitchFamily="18" charset="0"/>
                      </a:endParaRPr>
                    </a:p>
                  </a:txBody>
                  <a:tcPr marL="41164" marR="41164" marT="0" marB="0" anchor="ctr"/>
                </a:tc>
                <a:tc>
                  <a:txBody>
                    <a:bodyPr/>
                    <a:lstStyle/>
                    <a:p>
                      <a:pPr>
                        <a:lnSpc>
                          <a:spcPct val="107000"/>
                        </a:lnSpc>
                        <a:spcAft>
                          <a:spcPts val="0"/>
                        </a:spcAft>
                      </a:pPr>
                      <a:r>
                        <a:rPr lang="fr-CA" sz="900" dirty="0">
                          <a:effectLst/>
                        </a:rPr>
                        <a:t>- Reproduire par le jeu</a:t>
                      </a:r>
                      <a:endParaRPr lang="fr-CA" sz="1000" dirty="0">
                        <a:effectLst/>
                      </a:endParaRPr>
                    </a:p>
                    <a:p>
                      <a:pPr marL="69850" indent="-69850">
                        <a:lnSpc>
                          <a:spcPct val="107000"/>
                        </a:lnSpc>
                        <a:spcAft>
                          <a:spcPts val="0"/>
                        </a:spcAft>
                      </a:pPr>
                      <a:r>
                        <a:rPr lang="fr-CA" sz="900" dirty="0">
                          <a:effectLst/>
                        </a:rPr>
                        <a:t>- Utiliser du matériel concret</a:t>
                      </a:r>
                      <a:endParaRPr lang="fr-CA" sz="1000" dirty="0">
                        <a:effectLst/>
                      </a:endParaRPr>
                    </a:p>
                    <a:p>
                      <a:pPr marL="69850" indent="-69850">
                        <a:lnSpc>
                          <a:spcPct val="107000"/>
                        </a:lnSpc>
                        <a:spcAft>
                          <a:spcPts val="0"/>
                        </a:spcAft>
                      </a:pPr>
                      <a:r>
                        <a:rPr lang="fr-CA" sz="900" dirty="0">
                          <a:effectLst/>
                        </a:rPr>
                        <a:t>- Dessiner</a:t>
                      </a:r>
                      <a:endParaRPr lang="fr-CA" sz="1000" dirty="0">
                        <a:effectLst/>
                      </a:endParaRPr>
                    </a:p>
                    <a:p>
                      <a:pPr marL="69850" indent="-69850">
                        <a:lnSpc>
                          <a:spcPct val="107000"/>
                        </a:lnSpc>
                        <a:spcAft>
                          <a:spcPts val="0"/>
                        </a:spcAft>
                      </a:pPr>
                      <a:r>
                        <a:rPr lang="fr-CA" sz="900" dirty="0">
                          <a:effectLst/>
                        </a:rPr>
                        <a:t>- Procéder par essais et erreurs</a:t>
                      </a:r>
                      <a:endParaRPr lang="fr-CA" sz="1000" dirty="0">
                        <a:effectLst/>
                      </a:endParaRPr>
                    </a:p>
                    <a:p>
                      <a:pPr>
                        <a:lnSpc>
                          <a:spcPct val="107000"/>
                        </a:lnSpc>
                        <a:spcAft>
                          <a:spcPts val="0"/>
                        </a:spcAft>
                      </a:pPr>
                      <a:r>
                        <a:rPr lang="fr-CA" sz="900" dirty="0">
                          <a:effectLst/>
                        </a:rPr>
                        <a:t>- Chercher une régularité</a:t>
                      </a:r>
                      <a:endParaRPr lang="fr-CA" sz="1000" dirty="0">
                        <a:effectLst/>
                      </a:endParaRPr>
                    </a:p>
                    <a:p>
                      <a:pPr>
                        <a:lnSpc>
                          <a:spcPct val="107000"/>
                        </a:lnSpc>
                        <a:spcAft>
                          <a:spcPts val="0"/>
                        </a:spcAft>
                      </a:pPr>
                      <a:r>
                        <a:rPr lang="fr-CA" sz="900" b="1" dirty="0">
                          <a:effectLst/>
                        </a:rPr>
                        <a:t>- Écrire une équation</a:t>
                      </a:r>
                      <a:endParaRPr lang="fr-CA" sz="1000" b="1" dirty="0">
                        <a:effectLst/>
                      </a:endParaRPr>
                    </a:p>
                    <a:p>
                      <a:pPr marL="69850" indent="-69850">
                        <a:lnSpc>
                          <a:spcPct val="107000"/>
                        </a:lnSpc>
                        <a:spcAft>
                          <a:spcPts val="0"/>
                        </a:spcAft>
                      </a:pPr>
                      <a:r>
                        <a:rPr lang="fr-CA" sz="900" b="1" dirty="0">
                          <a:effectLst/>
                        </a:rPr>
                        <a:t>- Faire un tableau ou un diagramme</a:t>
                      </a:r>
                      <a:endParaRPr lang="fr-CA" sz="1000" b="1" dirty="0">
                        <a:effectLst/>
                      </a:endParaRPr>
                    </a:p>
                    <a:p>
                      <a:pPr marL="69850" indent="-69850">
                        <a:lnSpc>
                          <a:spcPct val="107000"/>
                        </a:lnSpc>
                        <a:spcAft>
                          <a:spcPts val="0"/>
                        </a:spcAft>
                      </a:pPr>
                      <a:r>
                        <a:rPr lang="fr-CA" sz="900" b="1" dirty="0">
                          <a:effectLst/>
                        </a:rPr>
                        <a:t>- Résoudre un problème plus simple                                   </a:t>
                      </a:r>
                      <a:r>
                        <a:rPr lang="fr-CA" sz="900" dirty="0">
                          <a:effectLst/>
                          <a:sym typeface="Wingdings" panose="05000000000000000000" pitchFamily="2" charset="2"/>
                        </a:rPr>
                        <a:t></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164" marR="41164" marT="0" marB="0" anchor="ctr"/>
                </a:tc>
                <a:tc>
                  <a:txBody>
                    <a:bodyPr/>
                    <a:lstStyle/>
                    <a:p>
                      <a:pPr>
                        <a:lnSpc>
                          <a:spcPct val="107000"/>
                        </a:lnSpc>
                        <a:spcAft>
                          <a:spcPts val="0"/>
                        </a:spcAft>
                      </a:pPr>
                      <a:r>
                        <a:rPr lang="fr-CA" sz="800" dirty="0">
                          <a:effectLst/>
                        </a:rPr>
                        <a:t>Résoudre un problème plus simple peut consister en la réduction de l’ordre de grandeur des nombres ou par le découpage du problème en sous-problèmes.</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164" marR="41164" marT="0" marB="0" anchor="ctr"/>
                </a:tc>
              </a:tr>
              <a:tr h="797802">
                <a:tc vMerge="1">
                  <a:txBody>
                    <a:bodyPr/>
                    <a:lstStyle/>
                    <a:p>
                      <a:endParaRPr lang="fr-CA"/>
                    </a:p>
                  </a:txBody>
                  <a:tcPr/>
                </a:tc>
                <a:tc vMerge="1">
                  <a:txBody>
                    <a:bodyPr/>
                    <a:lstStyle/>
                    <a:p>
                      <a:endParaRPr lang="fr-CA"/>
                    </a:p>
                  </a:txBody>
                  <a:tcPr/>
                </a:tc>
                <a:tc>
                  <a:txBody>
                    <a:bodyPr/>
                    <a:lstStyle/>
                    <a:p>
                      <a:pPr>
                        <a:lnSpc>
                          <a:spcPct val="107000"/>
                        </a:lnSpc>
                        <a:spcAft>
                          <a:spcPts val="0"/>
                        </a:spcAft>
                      </a:pPr>
                      <a:r>
                        <a:rPr lang="fr-CA" sz="1000">
                          <a:effectLst/>
                        </a:rPr>
                        <a:t>Je vérifie</a:t>
                      </a:r>
                      <a:endParaRPr lang="fr-CA" sz="1000">
                        <a:effectLst/>
                        <a:latin typeface="Calibri" panose="020F0502020204030204" pitchFamily="34" charset="0"/>
                        <a:ea typeface="Calibri" panose="020F0502020204030204" pitchFamily="34" charset="0"/>
                        <a:cs typeface="Times New Roman" panose="02020603050405020304" pitchFamily="18" charset="0"/>
                      </a:endParaRPr>
                    </a:p>
                  </a:txBody>
                  <a:tcPr marL="41164" marR="41164" marT="0" marB="0" anchor="ctr"/>
                </a:tc>
                <a:tc>
                  <a:txBody>
                    <a:bodyPr/>
                    <a:lstStyle/>
                    <a:p>
                      <a:pPr marL="69850" indent="-69850">
                        <a:lnSpc>
                          <a:spcPct val="107000"/>
                        </a:lnSpc>
                        <a:spcAft>
                          <a:spcPts val="0"/>
                        </a:spcAft>
                      </a:pPr>
                      <a:r>
                        <a:rPr lang="fr-CA" sz="900">
                          <a:effectLst/>
                        </a:rPr>
                        <a:t>- Comparer le résultat final avec la prédiction</a:t>
                      </a:r>
                      <a:endParaRPr lang="fr-CA" sz="1000">
                        <a:effectLst/>
                      </a:endParaRPr>
                    </a:p>
                    <a:p>
                      <a:pPr marL="69850" indent="-69850">
                        <a:lnSpc>
                          <a:spcPct val="107000"/>
                        </a:lnSpc>
                        <a:spcAft>
                          <a:spcPts val="0"/>
                        </a:spcAft>
                      </a:pPr>
                      <a:r>
                        <a:rPr lang="fr-CA" sz="900">
                          <a:effectLst/>
                        </a:rPr>
                        <a:t>- Vérifier l’exactitude des calculs</a:t>
                      </a:r>
                      <a:endParaRPr lang="fr-CA" sz="1000">
                        <a:effectLst/>
                        <a:latin typeface="Calibri" panose="020F0502020204030204" pitchFamily="34" charset="0"/>
                        <a:ea typeface="Calibri" panose="020F0502020204030204" pitchFamily="34" charset="0"/>
                        <a:cs typeface="Times New Roman" panose="02020603050405020304" pitchFamily="18" charset="0"/>
                      </a:endParaRPr>
                    </a:p>
                  </a:txBody>
                  <a:tcPr marL="41164" marR="41164" marT="0" marB="0" anchor="ctr"/>
                </a:tc>
                <a:tc>
                  <a:txBody>
                    <a:bodyPr/>
                    <a:lstStyle/>
                    <a:p>
                      <a:pPr>
                        <a:lnSpc>
                          <a:spcPct val="107000"/>
                        </a:lnSpc>
                        <a:spcAft>
                          <a:spcPts val="0"/>
                        </a:spcAft>
                      </a:pPr>
                      <a:r>
                        <a:rPr lang="fr-CA" sz="900" dirty="0">
                          <a:effectLst/>
                        </a:rPr>
                        <a:t> </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164" marR="41164" marT="0" marB="0" anchor="ctr"/>
                </a:tc>
              </a:tr>
            </a:tbl>
          </a:graphicData>
        </a:graphic>
      </p:graphicFrame>
    </p:spTree>
    <p:extLst>
      <p:ext uri="{BB962C8B-B14F-4D97-AF65-F5344CB8AC3E}">
        <p14:creationId xmlns:p14="http://schemas.microsoft.com/office/powerpoint/2010/main" val="11571451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3F647BD-B8E4-4F3B-9EBE-B76F5DC26368}" type="slidenum">
              <a:rPr lang="fr-CA" smtClean="0"/>
              <a:t>24</a:t>
            </a:fld>
            <a:endParaRPr lang="fr-CA" dirty="0"/>
          </a:p>
        </p:txBody>
      </p:sp>
      <p:graphicFrame>
        <p:nvGraphicFramePr>
          <p:cNvPr id="7" name="Tableau 6"/>
          <p:cNvGraphicFramePr>
            <a:graphicFrameLocks noGrp="1"/>
          </p:cNvGraphicFramePr>
          <p:nvPr>
            <p:extLst>
              <p:ext uri="{D42A27DB-BD31-4B8C-83A1-F6EECF244321}">
                <p14:modId xmlns:p14="http://schemas.microsoft.com/office/powerpoint/2010/main" val="1259260115"/>
              </p:ext>
            </p:extLst>
          </p:nvPr>
        </p:nvGraphicFramePr>
        <p:xfrm>
          <a:off x="2051720" y="116633"/>
          <a:ext cx="5544616" cy="6636213"/>
        </p:xfrm>
        <a:graphic>
          <a:graphicData uri="http://schemas.openxmlformats.org/drawingml/2006/table">
            <a:tbl>
              <a:tblPr firstRow="1" firstCol="1" bandRow="1">
                <a:tableStyleId>{5C22544A-7EE6-4342-B048-85BDC9FD1C3A}</a:tableStyleId>
              </a:tblPr>
              <a:tblGrid>
                <a:gridCol w="720080"/>
                <a:gridCol w="1008112"/>
                <a:gridCol w="1152128"/>
                <a:gridCol w="1916891"/>
                <a:gridCol w="747405"/>
              </a:tblGrid>
              <a:tr h="132674">
                <a:tc gridSpan="5">
                  <a:txBody>
                    <a:bodyPr/>
                    <a:lstStyle/>
                    <a:p>
                      <a:pPr algn="ctr">
                        <a:lnSpc>
                          <a:spcPct val="107000"/>
                        </a:lnSpc>
                        <a:spcBef>
                          <a:spcPts val="200"/>
                        </a:spcBef>
                        <a:spcAft>
                          <a:spcPts val="0"/>
                        </a:spcAft>
                      </a:pPr>
                      <a:r>
                        <a:rPr lang="fr-CA" sz="900" dirty="0">
                          <a:effectLst/>
                        </a:rPr>
                        <a:t>Niveau 4</a:t>
                      </a:r>
                      <a:endParaRPr lang="fr-CA" sz="800" b="1"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8055" marR="38055" marT="0" marB="0" anchor="ct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r>
              <a:tr h="362964">
                <a:tc>
                  <a:txBody>
                    <a:bodyPr/>
                    <a:lstStyle/>
                    <a:p>
                      <a:pPr algn="ctr">
                        <a:lnSpc>
                          <a:spcPct val="107000"/>
                        </a:lnSpc>
                        <a:spcAft>
                          <a:spcPts val="0"/>
                        </a:spcAft>
                      </a:pPr>
                      <a:r>
                        <a:rPr lang="fr-CA" sz="900" dirty="0">
                          <a:effectLst/>
                        </a:rPr>
                        <a:t>Niveau de complexité selon Small</a:t>
                      </a:r>
                      <a:endParaRPr lang="fr-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055" marR="38055" marT="0" marB="0" anchor="ctr"/>
                </a:tc>
                <a:tc>
                  <a:txBody>
                    <a:bodyPr/>
                    <a:lstStyle/>
                    <a:p>
                      <a:pPr algn="ctr">
                        <a:lnSpc>
                          <a:spcPct val="107000"/>
                        </a:lnSpc>
                        <a:spcAft>
                          <a:spcPts val="0"/>
                        </a:spcAft>
                      </a:pPr>
                      <a:r>
                        <a:rPr lang="fr-CA" sz="900" dirty="0">
                          <a:effectLst/>
                        </a:rPr>
                        <a:t>Niveau scolaire approximatif</a:t>
                      </a:r>
                      <a:endParaRPr lang="fr-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055" marR="38055" marT="0" marB="0" anchor="ctr"/>
                </a:tc>
                <a:tc>
                  <a:txBody>
                    <a:bodyPr/>
                    <a:lstStyle/>
                    <a:p>
                      <a:pPr algn="ctr">
                        <a:lnSpc>
                          <a:spcPct val="107000"/>
                        </a:lnSpc>
                        <a:spcAft>
                          <a:spcPts val="0"/>
                        </a:spcAft>
                      </a:pPr>
                      <a:r>
                        <a:rPr lang="fr-CA" sz="900">
                          <a:effectLst/>
                        </a:rPr>
                        <a:t>Étape du modèle de résolution de problèmes</a:t>
                      </a:r>
                      <a:endParaRPr lang="fr-CA" sz="900">
                        <a:effectLst/>
                        <a:latin typeface="Calibri" panose="020F0502020204030204" pitchFamily="34" charset="0"/>
                        <a:ea typeface="Calibri" panose="020F0502020204030204" pitchFamily="34" charset="0"/>
                        <a:cs typeface="Times New Roman" panose="02020603050405020304" pitchFamily="18" charset="0"/>
                      </a:endParaRPr>
                    </a:p>
                  </a:txBody>
                  <a:tcPr marL="38055" marR="38055" marT="0" marB="0" anchor="ctr"/>
                </a:tc>
                <a:tc>
                  <a:txBody>
                    <a:bodyPr/>
                    <a:lstStyle/>
                    <a:p>
                      <a:pPr algn="ctr">
                        <a:lnSpc>
                          <a:spcPct val="107000"/>
                        </a:lnSpc>
                        <a:spcAft>
                          <a:spcPts val="0"/>
                        </a:spcAft>
                      </a:pPr>
                      <a:r>
                        <a:rPr lang="fr-CA" sz="900">
                          <a:effectLst/>
                        </a:rPr>
                        <a:t>Stratégie</a:t>
                      </a:r>
                      <a:endParaRPr lang="fr-CA" sz="900">
                        <a:effectLst/>
                        <a:latin typeface="Calibri" panose="020F0502020204030204" pitchFamily="34" charset="0"/>
                        <a:ea typeface="Calibri" panose="020F0502020204030204" pitchFamily="34" charset="0"/>
                        <a:cs typeface="Times New Roman" panose="02020603050405020304" pitchFamily="18" charset="0"/>
                      </a:endParaRPr>
                    </a:p>
                  </a:txBody>
                  <a:tcPr marL="38055" marR="38055" marT="0" marB="0" anchor="ctr"/>
                </a:tc>
                <a:tc>
                  <a:txBody>
                    <a:bodyPr/>
                    <a:lstStyle/>
                    <a:p>
                      <a:pPr algn="ctr">
                        <a:lnSpc>
                          <a:spcPct val="107000"/>
                        </a:lnSpc>
                        <a:spcAft>
                          <a:spcPts val="0"/>
                        </a:spcAft>
                      </a:pPr>
                      <a:r>
                        <a:rPr lang="fr-CA" sz="900">
                          <a:effectLst/>
                        </a:rPr>
                        <a:t>Précision</a:t>
                      </a:r>
                      <a:endParaRPr lang="fr-CA" sz="900">
                        <a:effectLst/>
                        <a:latin typeface="Calibri" panose="020F0502020204030204" pitchFamily="34" charset="0"/>
                        <a:ea typeface="Calibri" panose="020F0502020204030204" pitchFamily="34" charset="0"/>
                        <a:cs typeface="Times New Roman" panose="02020603050405020304" pitchFamily="18" charset="0"/>
                      </a:endParaRPr>
                    </a:p>
                  </a:txBody>
                  <a:tcPr marL="38055" marR="38055" marT="0" marB="0" anchor="ctr"/>
                </a:tc>
              </a:tr>
              <a:tr h="1897725">
                <a:tc rowSpan="4">
                  <a:txBody>
                    <a:bodyPr/>
                    <a:lstStyle/>
                    <a:p>
                      <a:pPr algn="ctr">
                        <a:lnSpc>
                          <a:spcPct val="107000"/>
                        </a:lnSpc>
                        <a:spcAft>
                          <a:spcPts val="0"/>
                        </a:spcAft>
                      </a:pPr>
                      <a:r>
                        <a:rPr lang="fr-CA" sz="900">
                          <a:effectLst/>
                        </a:rPr>
                        <a:t>4</a:t>
                      </a:r>
                      <a:endParaRPr lang="fr-CA" sz="900">
                        <a:effectLst/>
                        <a:latin typeface="Calibri" panose="020F0502020204030204" pitchFamily="34" charset="0"/>
                        <a:ea typeface="Calibri" panose="020F0502020204030204" pitchFamily="34" charset="0"/>
                        <a:cs typeface="Times New Roman" panose="02020603050405020304" pitchFamily="18" charset="0"/>
                      </a:endParaRPr>
                    </a:p>
                  </a:txBody>
                  <a:tcPr marL="38055" marR="38055" marT="0" marB="0" anchor="ctr"/>
                </a:tc>
                <a:tc rowSpan="4">
                  <a:txBody>
                    <a:bodyPr/>
                    <a:lstStyle/>
                    <a:p>
                      <a:pPr algn="ctr">
                        <a:lnSpc>
                          <a:spcPct val="107000"/>
                        </a:lnSpc>
                        <a:spcAft>
                          <a:spcPts val="0"/>
                        </a:spcAft>
                      </a:pPr>
                      <a:r>
                        <a:rPr lang="fr-CA" sz="900" dirty="0">
                          <a:effectLst/>
                        </a:rPr>
                        <a:t>5</a:t>
                      </a:r>
                      <a:r>
                        <a:rPr lang="fr-CA" sz="900" baseline="30000" dirty="0">
                          <a:effectLst/>
                        </a:rPr>
                        <a:t>e</a:t>
                      </a:r>
                      <a:r>
                        <a:rPr lang="fr-CA" sz="900" dirty="0">
                          <a:effectLst/>
                        </a:rPr>
                        <a:t> et 6</a:t>
                      </a:r>
                      <a:r>
                        <a:rPr lang="fr-CA" sz="900" baseline="30000" dirty="0">
                          <a:effectLst/>
                        </a:rPr>
                        <a:t>e</a:t>
                      </a:r>
                      <a:r>
                        <a:rPr lang="fr-CA" sz="900" dirty="0">
                          <a:effectLst/>
                        </a:rPr>
                        <a:t> années</a:t>
                      </a:r>
                      <a:endParaRPr lang="fr-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055" marR="38055" marT="0" marB="0" anchor="ctr"/>
                </a:tc>
                <a:tc>
                  <a:txBody>
                    <a:bodyPr/>
                    <a:lstStyle/>
                    <a:p>
                      <a:pPr>
                        <a:lnSpc>
                          <a:spcPct val="107000"/>
                        </a:lnSpc>
                        <a:spcAft>
                          <a:spcPts val="0"/>
                        </a:spcAft>
                      </a:pPr>
                      <a:r>
                        <a:rPr lang="fr-CA" sz="900" dirty="0">
                          <a:effectLst/>
                        </a:rPr>
                        <a:t>Je comprends le problème</a:t>
                      </a:r>
                      <a:endParaRPr lang="fr-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055" marR="38055" marT="0" marB="0" anchor="ctr"/>
                </a:tc>
                <a:tc>
                  <a:txBody>
                    <a:bodyPr/>
                    <a:lstStyle/>
                    <a:p>
                      <a:pPr marL="69850" indent="-62230">
                        <a:lnSpc>
                          <a:spcPct val="107000"/>
                        </a:lnSpc>
                        <a:spcAft>
                          <a:spcPts val="0"/>
                        </a:spcAft>
                      </a:pPr>
                      <a:r>
                        <a:rPr lang="fr-CA" sz="900" dirty="0">
                          <a:effectLst/>
                        </a:rPr>
                        <a:t>- Lire le problème au complet</a:t>
                      </a:r>
                    </a:p>
                    <a:p>
                      <a:pPr marL="69850" indent="-62230">
                        <a:lnSpc>
                          <a:spcPct val="107000"/>
                        </a:lnSpc>
                        <a:spcAft>
                          <a:spcPts val="0"/>
                        </a:spcAft>
                      </a:pPr>
                      <a:r>
                        <a:rPr lang="fr-CA" sz="900" dirty="0">
                          <a:effectLst/>
                        </a:rPr>
                        <a:t>- Chercher le sens des mots inconnus</a:t>
                      </a:r>
                    </a:p>
                    <a:p>
                      <a:pPr marL="69850" indent="-62230">
                        <a:lnSpc>
                          <a:spcPct val="107000"/>
                        </a:lnSpc>
                        <a:spcAft>
                          <a:spcPts val="0"/>
                        </a:spcAft>
                      </a:pPr>
                      <a:r>
                        <a:rPr lang="fr-CA" sz="900" dirty="0">
                          <a:effectLst/>
                        </a:rPr>
                        <a:t>- Identifier ce que l’on cherche (question)</a:t>
                      </a:r>
                    </a:p>
                    <a:p>
                      <a:pPr marL="69850" indent="-62230">
                        <a:lnSpc>
                          <a:spcPct val="107000"/>
                        </a:lnSpc>
                        <a:spcAft>
                          <a:spcPts val="0"/>
                        </a:spcAft>
                      </a:pPr>
                      <a:r>
                        <a:rPr lang="fr-CA" sz="900" dirty="0">
                          <a:effectLst/>
                        </a:rPr>
                        <a:t>- Relire le problème</a:t>
                      </a:r>
                    </a:p>
                    <a:p>
                      <a:pPr marL="69850" indent="-62230">
                        <a:lnSpc>
                          <a:spcPct val="107000"/>
                        </a:lnSpc>
                        <a:spcAft>
                          <a:spcPts val="0"/>
                        </a:spcAft>
                      </a:pPr>
                      <a:r>
                        <a:rPr lang="fr-CA" sz="900" dirty="0">
                          <a:effectLst/>
                        </a:rPr>
                        <a:t>- Déterminer l’importance de chaque information pour résoudre le problème</a:t>
                      </a:r>
                    </a:p>
                    <a:p>
                      <a:pPr marL="69850" indent="-62230">
                        <a:lnSpc>
                          <a:spcPct val="107000"/>
                        </a:lnSpc>
                        <a:spcAft>
                          <a:spcPts val="0"/>
                        </a:spcAft>
                      </a:pPr>
                      <a:r>
                        <a:rPr lang="fr-CA" sz="900" dirty="0">
                          <a:effectLst/>
                        </a:rPr>
                        <a:t>- S’assurer d’avoir dégagé toutes les données essentielles pour résoudre le problème (données implicites) </a:t>
                      </a:r>
                      <a:endParaRPr lang="fr-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055" marR="38055" marT="0" marB="0" anchor="ctr"/>
                </a:tc>
                <a:tc>
                  <a:txBody>
                    <a:bodyPr/>
                    <a:lstStyle/>
                    <a:p>
                      <a:pPr>
                        <a:lnSpc>
                          <a:spcPct val="107000"/>
                        </a:lnSpc>
                        <a:spcAft>
                          <a:spcPts val="0"/>
                        </a:spcAft>
                      </a:pPr>
                      <a:r>
                        <a:rPr lang="fr-CA" sz="900" dirty="0">
                          <a:effectLst/>
                        </a:rPr>
                        <a:t> </a:t>
                      </a:r>
                      <a:endParaRPr lang="fr-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055" marR="38055" marT="0" marB="0" anchor="ctr"/>
                </a:tc>
              </a:tr>
              <a:tr h="1540918">
                <a:tc vMerge="1">
                  <a:txBody>
                    <a:bodyPr/>
                    <a:lstStyle/>
                    <a:p>
                      <a:endParaRPr lang="fr-CA"/>
                    </a:p>
                  </a:txBody>
                  <a:tcPr/>
                </a:tc>
                <a:tc vMerge="1">
                  <a:txBody>
                    <a:bodyPr/>
                    <a:lstStyle/>
                    <a:p>
                      <a:endParaRPr lang="fr-CA"/>
                    </a:p>
                  </a:txBody>
                  <a:tcPr/>
                </a:tc>
                <a:tc>
                  <a:txBody>
                    <a:bodyPr/>
                    <a:lstStyle/>
                    <a:p>
                      <a:pPr>
                        <a:lnSpc>
                          <a:spcPct val="107000"/>
                        </a:lnSpc>
                        <a:spcAft>
                          <a:spcPts val="0"/>
                        </a:spcAft>
                      </a:pPr>
                      <a:r>
                        <a:rPr lang="fr-CA" sz="900">
                          <a:effectLst/>
                        </a:rPr>
                        <a:t>Je m’organise</a:t>
                      </a:r>
                      <a:endParaRPr lang="fr-CA" sz="900">
                        <a:effectLst/>
                        <a:latin typeface="Calibri" panose="020F0502020204030204" pitchFamily="34" charset="0"/>
                        <a:ea typeface="Calibri" panose="020F0502020204030204" pitchFamily="34" charset="0"/>
                        <a:cs typeface="Times New Roman" panose="02020603050405020304" pitchFamily="18" charset="0"/>
                      </a:endParaRPr>
                    </a:p>
                  </a:txBody>
                  <a:tcPr marL="38055" marR="38055" marT="0" marB="0" anchor="ctr"/>
                </a:tc>
                <a:tc>
                  <a:txBody>
                    <a:bodyPr/>
                    <a:lstStyle/>
                    <a:p>
                      <a:pPr marL="60960" indent="-60960">
                        <a:lnSpc>
                          <a:spcPct val="107000"/>
                        </a:lnSpc>
                        <a:spcAft>
                          <a:spcPts val="0"/>
                        </a:spcAft>
                      </a:pPr>
                      <a:r>
                        <a:rPr lang="fr-CA" sz="900" dirty="0">
                          <a:effectLst/>
                        </a:rPr>
                        <a:t>- Identifier les connaissances nécessaires pour résoudre le problème </a:t>
                      </a:r>
                      <a:r>
                        <a:rPr lang="fr-CA" sz="900" b="1" dirty="0">
                          <a:effectLst/>
                        </a:rPr>
                        <a:t>(notions à utiliser, opérations mathématiques</a:t>
                      </a:r>
                      <a:r>
                        <a:rPr lang="fr-CA" sz="900" dirty="0">
                          <a:effectLst/>
                        </a:rPr>
                        <a:t>)</a:t>
                      </a:r>
                    </a:p>
                    <a:p>
                      <a:pPr marL="60960" indent="-60960">
                        <a:lnSpc>
                          <a:spcPct val="107000"/>
                        </a:lnSpc>
                        <a:spcAft>
                          <a:spcPts val="0"/>
                        </a:spcAft>
                      </a:pPr>
                      <a:r>
                        <a:rPr lang="fr-CA" sz="900" dirty="0">
                          <a:effectLst/>
                        </a:rPr>
                        <a:t>- Se demander si l’on a déjà résolu un problème du même type et y référer, au besoin</a:t>
                      </a:r>
                    </a:p>
                    <a:p>
                      <a:pPr marL="60960" indent="-60960">
                        <a:lnSpc>
                          <a:spcPct val="107000"/>
                        </a:lnSpc>
                        <a:spcAft>
                          <a:spcPts val="0"/>
                        </a:spcAft>
                      </a:pPr>
                      <a:r>
                        <a:rPr lang="fr-CA" sz="900" dirty="0">
                          <a:effectLst/>
                        </a:rPr>
                        <a:t>- Se représenter le problème (dessin, équation, tableau, diagramme)</a:t>
                      </a:r>
                    </a:p>
                    <a:p>
                      <a:pPr marL="60960" indent="-60960">
                        <a:lnSpc>
                          <a:spcPct val="107000"/>
                        </a:lnSpc>
                        <a:spcAft>
                          <a:spcPts val="0"/>
                        </a:spcAft>
                      </a:pPr>
                      <a:r>
                        <a:rPr lang="fr-CA" sz="900" dirty="0">
                          <a:effectLst/>
                        </a:rPr>
                        <a:t>- Prédire le résultat</a:t>
                      </a:r>
                      <a:endParaRPr lang="fr-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055" marR="38055" marT="0" marB="0" anchor="ctr"/>
                </a:tc>
                <a:tc>
                  <a:txBody>
                    <a:bodyPr/>
                    <a:lstStyle/>
                    <a:p>
                      <a:pPr>
                        <a:lnSpc>
                          <a:spcPct val="107000"/>
                        </a:lnSpc>
                        <a:spcAft>
                          <a:spcPts val="0"/>
                        </a:spcAft>
                      </a:pPr>
                      <a:r>
                        <a:rPr lang="fr-CA" sz="900" dirty="0">
                          <a:effectLst/>
                        </a:rPr>
                        <a:t> </a:t>
                      </a:r>
                      <a:endParaRPr lang="fr-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055" marR="38055" marT="0" marB="0" anchor="ctr"/>
                </a:tc>
              </a:tr>
              <a:tr h="2016662">
                <a:tc vMerge="1">
                  <a:txBody>
                    <a:bodyPr/>
                    <a:lstStyle/>
                    <a:p>
                      <a:endParaRPr lang="fr-CA"/>
                    </a:p>
                  </a:txBody>
                  <a:tcPr/>
                </a:tc>
                <a:tc vMerge="1">
                  <a:txBody>
                    <a:bodyPr/>
                    <a:lstStyle/>
                    <a:p>
                      <a:endParaRPr lang="fr-CA"/>
                    </a:p>
                  </a:txBody>
                  <a:tcPr/>
                </a:tc>
                <a:tc>
                  <a:txBody>
                    <a:bodyPr/>
                    <a:lstStyle/>
                    <a:p>
                      <a:pPr>
                        <a:lnSpc>
                          <a:spcPct val="107000"/>
                        </a:lnSpc>
                        <a:spcAft>
                          <a:spcPts val="0"/>
                        </a:spcAft>
                      </a:pPr>
                      <a:r>
                        <a:rPr lang="fr-CA" sz="900">
                          <a:effectLst/>
                        </a:rPr>
                        <a:t>Je raisonne et je résous</a:t>
                      </a:r>
                      <a:endParaRPr lang="fr-CA" sz="900">
                        <a:effectLst/>
                        <a:latin typeface="Calibri" panose="020F0502020204030204" pitchFamily="34" charset="0"/>
                        <a:ea typeface="Calibri" panose="020F0502020204030204" pitchFamily="34" charset="0"/>
                        <a:cs typeface="Times New Roman" panose="02020603050405020304" pitchFamily="18" charset="0"/>
                      </a:endParaRPr>
                    </a:p>
                  </a:txBody>
                  <a:tcPr marL="38055" marR="38055" marT="0" marB="0" anchor="ctr"/>
                </a:tc>
                <a:tc>
                  <a:txBody>
                    <a:bodyPr/>
                    <a:lstStyle/>
                    <a:p>
                      <a:pPr>
                        <a:lnSpc>
                          <a:spcPct val="107000"/>
                        </a:lnSpc>
                        <a:spcAft>
                          <a:spcPts val="0"/>
                        </a:spcAft>
                      </a:pPr>
                      <a:r>
                        <a:rPr lang="fr-CA" sz="900" dirty="0">
                          <a:effectLst/>
                        </a:rPr>
                        <a:t>- Reproduire par le jeu</a:t>
                      </a:r>
                    </a:p>
                    <a:p>
                      <a:pPr marL="69850" indent="-69850">
                        <a:lnSpc>
                          <a:spcPct val="107000"/>
                        </a:lnSpc>
                        <a:spcAft>
                          <a:spcPts val="0"/>
                        </a:spcAft>
                      </a:pPr>
                      <a:r>
                        <a:rPr lang="fr-CA" sz="900" dirty="0">
                          <a:effectLst/>
                        </a:rPr>
                        <a:t>- Utiliser du matériel concret</a:t>
                      </a:r>
                    </a:p>
                    <a:p>
                      <a:pPr marL="69850" indent="-69850">
                        <a:lnSpc>
                          <a:spcPct val="107000"/>
                        </a:lnSpc>
                        <a:spcAft>
                          <a:spcPts val="0"/>
                        </a:spcAft>
                      </a:pPr>
                      <a:r>
                        <a:rPr lang="fr-CA" sz="900" dirty="0">
                          <a:effectLst/>
                        </a:rPr>
                        <a:t>- Dessiner</a:t>
                      </a:r>
                    </a:p>
                    <a:p>
                      <a:pPr marL="69850" indent="-69850">
                        <a:lnSpc>
                          <a:spcPct val="107000"/>
                        </a:lnSpc>
                        <a:spcAft>
                          <a:spcPts val="0"/>
                        </a:spcAft>
                      </a:pPr>
                      <a:r>
                        <a:rPr lang="fr-CA" sz="900" dirty="0">
                          <a:effectLst/>
                        </a:rPr>
                        <a:t>- Procéder par essais et erreurs</a:t>
                      </a:r>
                    </a:p>
                    <a:p>
                      <a:pPr>
                        <a:lnSpc>
                          <a:spcPct val="107000"/>
                        </a:lnSpc>
                        <a:spcAft>
                          <a:spcPts val="0"/>
                        </a:spcAft>
                      </a:pPr>
                      <a:r>
                        <a:rPr lang="fr-CA" sz="900" dirty="0">
                          <a:effectLst/>
                        </a:rPr>
                        <a:t>- Chercher une régularité</a:t>
                      </a:r>
                    </a:p>
                    <a:p>
                      <a:pPr>
                        <a:lnSpc>
                          <a:spcPct val="107000"/>
                        </a:lnSpc>
                        <a:spcAft>
                          <a:spcPts val="0"/>
                        </a:spcAft>
                      </a:pPr>
                      <a:r>
                        <a:rPr lang="fr-CA" sz="900" dirty="0">
                          <a:effectLst/>
                        </a:rPr>
                        <a:t>- Écrire une équation</a:t>
                      </a:r>
                    </a:p>
                    <a:p>
                      <a:pPr marL="74295" indent="-62230">
                        <a:lnSpc>
                          <a:spcPct val="107000"/>
                        </a:lnSpc>
                        <a:spcAft>
                          <a:spcPts val="0"/>
                        </a:spcAft>
                      </a:pPr>
                      <a:r>
                        <a:rPr lang="fr-CA" sz="900" dirty="0">
                          <a:effectLst/>
                        </a:rPr>
                        <a:t>- Faire un tableau ou un diagramme</a:t>
                      </a:r>
                    </a:p>
                    <a:p>
                      <a:pPr marL="74295" indent="-62230">
                        <a:lnSpc>
                          <a:spcPct val="107000"/>
                        </a:lnSpc>
                        <a:spcAft>
                          <a:spcPts val="0"/>
                        </a:spcAft>
                      </a:pPr>
                      <a:r>
                        <a:rPr lang="fr-CA" sz="900" dirty="0">
                          <a:effectLst/>
                        </a:rPr>
                        <a:t>- Résoudre un problème plus simple</a:t>
                      </a:r>
                    </a:p>
                    <a:p>
                      <a:pPr marL="74295" indent="-62230">
                        <a:lnSpc>
                          <a:spcPct val="107000"/>
                        </a:lnSpc>
                        <a:spcAft>
                          <a:spcPts val="0"/>
                        </a:spcAft>
                      </a:pPr>
                      <a:r>
                        <a:rPr lang="fr-CA" sz="900" b="1" dirty="0">
                          <a:effectLst/>
                        </a:rPr>
                        <a:t>- Envisager toutes les possibilités et en éliminer</a:t>
                      </a:r>
                    </a:p>
                    <a:p>
                      <a:pPr marL="74295" indent="-62230">
                        <a:lnSpc>
                          <a:spcPct val="107000"/>
                        </a:lnSpc>
                        <a:spcAft>
                          <a:spcPts val="0"/>
                        </a:spcAft>
                      </a:pPr>
                      <a:r>
                        <a:rPr lang="fr-CA" sz="900" b="1" dirty="0">
                          <a:effectLst/>
                        </a:rPr>
                        <a:t>- Préparer une liste ordonnée ou une carte heuristique</a:t>
                      </a:r>
                    </a:p>
                    <a:p>
                      <a:pPr marL="69850" indent="-69850">
                        <a:lnSpc>
                          <a:spcPct val="107000"/>
                        </a:lnSpc>
                        <a:spcAft>
                          <a:spcPts val="0"/>
                        </a:spcAft>
                      </a:pPr>
                      <a:r>
                        <a:rPr lang="fr-CA" sz="900" b="1" dirty="0">
                          <a:effectLst/>
                        </a:rPr>
                        <a:t>- Travailler à rebours</a:t>
                      </a:r>
                      <a:endParaRPr lang="fr-CA"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055" marR="38055" marT="0" marB="0" anchor="ctr"/>
                </a:tc>
                <a:tc>
                  <a:txBody>
                    <a:bodyPr/>
                    <a:lstStyle/>
                    <a:p>
                      <a:pPr>
                        <a:lnSpc>
                          <a:spcPct val="107000"/>
                        </a:lnSpc>
                        <a:spcAft>
                          <a:spcPts val="0"/>
                        </a:spcAft>
                      </a:pPr>
                      <a:r>
                        <a:rPr lang="fr-CA" sz="900" dirty="0">
                          <a:effectLst/>
                        </a:rPr>
                        <a:t> </a:t>
                      </a:r>
                      <a:endParaRPr lang="fr-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055" marR="38055" marT="0" marB="0" anchor="ctr"/>
                </a:tc>
              </a:tr>
              <a:tr h="606867">
                <a:tc vMerge="1">
                  <a:txBody>
                    <a:bodyPr/>
                    <a:lstStyle/>
                    <a:p>
                      <a:endParaRPr lang="fr-CA"/>
                    </a:p>
                  </a:txBody>
                  <a:tcPr/>
                </a:tc>
                <a:tc vMerge="1">
                  <a:txBody>
                    <a:bodyPr/>
                    <a:lstStyle/>
                    <a:p>
                      <a:endParaRPr lang="fr-CA"/>
                    </a:p>
                  </a:txBody>
                  <a:tcPr/>
                </a:tc>
                <a:tc>
                  <a:txBody>
                    <a:bodyPr/>
                    <a:lstStyle/>
                    <a:p>
                      <a:pPr>
                        <a:lnSpc>
                          <a:spcPct val="107000"/>
                        </a:lnSpc>
                        <a:spcAft>
                          <a:spcPts val="0"/>
                        </a:spcAft>
                      </a:pPr>
                      <a:r>
                        <a:rPr lang="fr-CA" sz="900">
                          <a:effectLst/>
                        </a:rPr>
                        <a:t>Je vérifie</a:t>
                      </a:r>
                      <a:endParaRPr lang="fr-CA" sz="900">
                        <a:effectLst/>
                        <a:latin typeface="Calibri" panose="020F0502020204030204" pitchFamily="34" charset="0"/>
                        <a:ea typeface="Calibri" panose="020F0502020204030204" pitchFamily="34" charset="0"/>
                        <a:cs typeface="Times New Roman" panose="02020603050405020304" pitchFamily="18" charset="0"/>
                      </a:endParaRPr>
                    </a:p>
                  </a:txBody>
                  <a:tcPr marL="38055" marR="38055" marT="0" marB="0" anchor="ctr"/>
                </a:tc>
                <a:tc>
                  <a:txBody>
                    <a:bodyPr/>
                    <a:lstStyle/>
                    <a:p>
                      <a:pPr marL="69850" indent="-69850">
                        <a:lnSpc>
                          <a:spcPct val="107000"/>
                        </a:lnSpc>
                        <a:spcAft>
                          <a:spcPts val="0"/>
                        </a:spcAft>
                      </a:pPr>
                      <a:r>
                        <a:rPr lang="fr-CA" sz="900" dirty="0">
                          <a:effectLst/>
                        </a:rPr>
                        <a:t>- Comparer le résultat final avec la prédiction</a:t>
                      </a:r>
                    </a:p>
                    <a:p>
                      <a:pPr marL="69850" indent="-69850">
                        <a:lnSpc>
                          <a:spcPct val="107000"/>
                        </a:lnSpc>
                        <a:spcAft>
                          <a:spcPts val="0"/>
                        </a:spcAft>
                      </a:pPr>
                      <a:r>
                        <a:rPr lang="fr-CA" sz="900" dirty="0">
                          <a:effectLst/>
                        </a:rPr>
                        <a:t>- Vérifier l’exactitude des calculs</a:t>
                      </a:r>
                    </a:p>
                    <a:p>
                      <a:pPr marL="69850" indent="-69850">
                        <a:lnSpc>
                          <a:spcPct val="107000"/>
                        </a:lnSpc>
                        <a:spcAft>
                          <a:spcPts val="0"/>
                        </a:spcAft>
                      </a:pPr>
                      <a:r>
                        <a:rPr lang="fr-CA" sz="900" dirty="0">
                          <a:effectLst/>
                        </a:rPr>
                        <a:t>- </a:t>
                      </a:r>
                      <a:r>
                        <a:rPr lang="fr-CA" sz="900" b="1" dirty="0">
                          <a:effectLst/>
                        </a:rPr>
                        <a:t>Raisonner logiquement</a:t>
                      </a:r>
                      <a:endParaRPr lang="fr-CA"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055" marR="38055" marT="0" marB="0" anchor="ctr"/>
                </a:tc>
                <a:tc>
                  <a:txBody>
                    <a:bodyPr/>
                    <a:lstStyle/>
                    <a:p>
                      <a:pPr>
                        <a:lnSpc>
                          <a:spcPct val="107000"/>
                        </a:lnSpc>
                        <a:spcAft>
                          <a:spcPts val="0"/>
                        </a:spcAft>
                      </a:pPr>
                      <a:r>
                        <a:rPr lang="fr-CA" sz="900" dirty="0">
                          <a:effectLst/>
                        </a:rPr>
                        <a:t> </a:t>
                      </a:r>
                      <a:endParaRPr lang="fr-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055" marR="38055" marT="0" marB="0" anchor="ctr"/>
                </a:tc>
              </a:tr>
            </a:tbl>
          </a:graphicData>
        </a:graphic>
      </p:graphicFrame>
    </p:spTree>
    <p:extLst>
      <p:ext uri="{BB962C8B-B14F-4D97-AF65-F5344CB8AC3E}">
        <p14:creationId xmlns:p14="http://schemas.microsoft.com/office/powerpoint/2010/main" val="24254242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3F647BD-B8E4-4F3B-9EBE-B76F5DC26368}" type="slidenum">
              <a:rPr lang="fr-CA" smtClean="0"/>
              <a:t>25</a:t>
            </a:fld>
            <a:endParaRPr lang="fr-CA" dirty="0"/>
          </a:p>
        </p:txBody>
      </p:sp>
      <p:graphicFrame>
        <p:nvGraphicFramePr>
          <p:cNvPr id="6" name="Tableau 5"/>
          <p:cNvGraphicFramePr>
            <a:graphicFrameLocks noGrp="1"/>
          </p:cNvGraphicFramePr>
          <p:nvPr>
            <p:extLst>
              <p:ext uri="{D42A27DB-BD31-4B8C-83A1-F6EECF244321}">
                <p14:modId xmlns:p14="http://schemas.microsoft.com/office/powerpoint/2010/main" val="754369070"/>
              </p:ext>
            </p:extLst>
          </p:nvPr>
        </p:nvGraphicFramePr>
        <p:xfrm>
          <a:off x="2339752" y="1"/>
          <a:ext cx="5472608" cy="6891970"/>
        </p:xfrm>
        <a:graphic>
          <a:graphicData uri="http://schemas.openxmlformats.org/drawingml/2006/table">
            <a:tbl>
              <a:tblPr firstRow="1" firstCol="1" bandRow="1">
                <a:tableStyleId>{5C22544A-7EE6-4342-B048-85BDC9FD1C3A}</a:tableStyleId>
              </a:tblPr>
              <a:tblGrid>
                <a:gridCol w="739541"/>
                <a:gridCol w="813496"/>
                <a:gridCol w="1405129"/>
                <a:gridCol w="1833298"/>
                <a:gridCol w="681144"/>
              </a:tblGrid>
              <a:tr h="138222">
                <a:tc gridSpan="5">
                  <a:txBody>
                    <a:bodyPr/>
                    <a:lstStyle/>
                    <a:p>
                      <a:pPr algn="ctr">
                        <a:lnSpc>
                          <a:spcPct val="107000"/>
                        </a:lnSpc>
                        <a:spcBef>
                          <a:spcPts val="200"/>
                        </a:spcBef>
                        <a:spcAft>
                          <a:spcPts val="0"/>
                        </a:spcAft>
                      </a:pPr>
                      <a:r>
                        <a:rPr lang="fr-CA" sz="900" dirty="0">
                          <a:effectLst/>
                        </a:rPr>
                        <a:t>Niveau 5</a:t>
                      </a:r>
                      <a:endParaRPr lang="fr-CA" sz="800" b="1"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3629" marR="33629" marT="0" marB="0" anchor="ct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r>
              <a:tr h="465600">
                <a:tc>
                  <a:txBody>
                    <a:bodyPr/>
                    <a:lstStyle/>
                    <a:p>
                      <a:pPr algn="ctr">
                        <a:lnSpc>
                          <a:spcPct val="107000"/>
                        </a:lnSpc>
                        <a:spcAft>
                          <a:spcPts val="0"/>
                        </a:spcAft>
                      </a:pPr>
                      <a:r>
                        <a:rPr lang="fr-CA" sz="900" dirty="0">
                          <a:effectLst/>
                        </a:rPr>
                        <a:t>Niveau de complexité selon Small</a:t>
                      </a:r>
                      <a:endParaRPr lang="fr-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3629" marR="33629" marT="0" marB="0" anchor="ctr"/>
                </a:tc>
                <a:tc>
                  <a:txBody>
                    <a:bodyPr/>
                    <a:lstStyle/>
                    <a:p>
                      <a:pPr algn="ctr">
                        <a:lnSpc>
                          <a:spcPct val="107000"/>
                        </a:lnSpc>
                        <a:spcAft>
                          <a:spcPts val="0"/>
                        </a:spcAft>
                      </a:pPr>
                      <a:r>
                        <a:rPr lang="fr-CA" sz="900">
                          <a:effectLst/>
                        </a:rPr>
                        <a:t>Niveau scolaire approximatif</a:t>
                      </a:r>
                      <a:endParaRPr lang="fr-CA" sz="900">
                        <a:effectLst/>
                        <a:latin typeface="Calibri" panose="020F0502020204030204" pitchFamily="34" charset="0"/>
                        <a:ea typeface="Calibri" panose="020F0502020204030204" pitchFamily="34" charset="0"/>
                        <a:cs typeface="Times New Roman" panose="02020603050405020304" pitchFamily="18" charset="0"/>
                      </a:endParaRPr>
                    </a:p>
                  </a:txBody>
                  <a:tcPr marL="33629" marR="33629" marT="0" marB="0" anchor="ctr"/>
                </a:tc>
                <a:tc>
                  <a:txBody>
                    <a:bodyPr/>
                    <a:lstStyle/>
                    <a:p>
                      <a:pPr algn="ctr">
                        <a:lnSpc>
                          <a:spcPct val="107000"/>
                        </a:lnSpc>
                        <a:spcAft>
                          <a:spcPts val="0"/>
                        </a:spcAft>
                      </a:pPr>
                      <a:r>
                        <a:rPr lang="fr-CA" sz="900">
                          <a:effectLst/>
                        </a:rPr>
                        <a:t>Étape du modèle de résolution de problèmes</a:t>
                      </a:r>
                      <a:endParaRPr lang="fr-CA" sz="900">
                        <a:effectLst/>
                        <a:latin typeface="Calibri" panose="020F0502020204030204" pitchFamily="34" charset="0"/>
                        <a:ea typeface="Calibri" panose="020F0502020204030204" pitchFamily="34" charset="0"/>
                        <a:cs typeface="Times New Roman" panose="02020603050405020304" pitchFamily="18" charset="0"/>
                      </a:endParaRPr>
                    </a:p>
                  </a:txBody>
                  <a:tcPr marL="33629" marR="33629" marT="0" marB="0" anchor="ctr"/>
                </a:tc>
                <a:tc>
                  <a:txBody>
                    <a:bodyPr/>
                    <a:lstStyle/>
                    <a:p>
                      <a:pPr algn="ctr">
                        <a:lnSpc>
                          <a:spcPct val="107000"/>
                        </a:lnSpc>
                        <a:spcAft>
                          <a:spcPts val="0"/>
                        </a:spcAft>
                      </a:pPr>
                      <a:r>
                        <a:rPr lang="fr-CA" sz="900">
                          <a:effectLst/>
                        </a:rPr>
                        <a:t>Stratégie</a:t>
                      </a:r>
                      <a:endParaRPr lang="fr-CA" sz="900">
                        <a:effectLst/>
                        <a:latin typeface="Calibri" panose="020F0502020204030204" pitchFamily="34" charset="0"/>
                        <a:ea typeface="Calibri" panose="020F0502020204030204" pitchFamily="34" charset="0"/>
                        <a:cs typeface="Times New Roman" panose="02020603050405020304" pitchFamily="18" charset="0"/>
                      </a:endParaRPr>
                    </a:p>
                  </a:txBody>
                  <a:tcPr marL="33629" marR="33629" marT="0" marB="0" anchor="ctr"/>
                </a:tc>
                <a:tc>
                  <a:txBody>
                    <a:bodyPr/>
                    <a:lstStyle/>
                    <a:p>
                      <a:pPr algn="ctr">
                        <a:lnSpc>
                          <a:spcPct val="107000"/>
                        </a:lnSpc>
                        <a:spcAft>
                          <a:spcPts val="0"/>
                        </a:spcAft>
                      </a:pPr>
                      <a:r>
                        <a:rPr lang="fr-CA" sz="900">
                          <a:effectLst/>
                        </a:rPr>
                        <a:t>Précision</a:t>
                      </a:r>
                      <a:endParaRPr lang="fr-CA" sz="900">
                        <a:effectLst/>
                        <a:latin typeface="Calibri" panose="020F0502020204030204" pitchFamily="34" charset="0"/>
                        <a:ea typeface="Calibri" panose="020F0502020204030204" pitchFamily="34" charset="0"/>
                        <a:cs typeface="Times New Roman" panose="02020603050405020304" pitchFamily="18" charset="0"/>
                      </a:endParaRPr>
                    </a:p>
                  </a:txBody>
                  <a:tcPr marL="33629" marR="33629" marT="0" marB="0" anchor="ctr"/>
                </a:tc>
              </a:tr>
              <a:tr h="1873469">
                <a:tc rowSpan="4">
                  <a:txBody>
                    <a:bodyPr/>
                    <a:lstStyle/>
                    <a:p>
                      <a:pPr algn="ctr">
                        <a:lnSpc>
                          <a:spcPct val="107000"/>
                        </a:lnSpc>
                        <a:spcAft>
                          <a:spcPts val="0"/>
                        </a:spcAft>
                      </a:pPr>
                      <a:r>
                        <a:rPr lang="fr-CA" sz="900" dirty="0">
                          <a:effectLst/>
                        </a:rPr>
                        <a:t>5</a:t>
                      </a:r>
                      <a:endParaRPr lang="fr-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3629" marR="33629" marT="0" marB="0" anchor="ctr"/>
                </a:tc>
                <a:tc rowSpan="4">
                  <a:txBody>
                    <a:bodyPr/>
                    <a:lstStyle/>
                    <a:p>
                      <a:pPr algn="ctr">
                        <a:lnSpc>
                          <a:spcPct val="107000"/>
                        </a:lnSpc>
                        <a:spcAft>
                          <a:spcPts val="0"/>
                        </a:spcAft>
                      </a:pPr>
                      <a:r>
                        <a:rPr lang="fr-CA" sz="900" dirty="0">
                          <a:effectLst/>
                        </a:rPr>
                        <a:t>6</a:t>
                      </a:r>
                      <a:r>
                        <a:rPr lang="fr-CA" sz="900" baseline="30000" dirty="0">
                          <a:effectLst/>
                        </a:rPr>
                        <a:t>e</a:t>
                      </a:r>
                      <a:r>
                        <a:rPr lang="fr-CA" sz="900" dirty="0">
                          <a:effectLst/>
                        </a:rPr>
                        <a:t> année et 1</a:t>
                      </a:r>
                      <a:r>
                        <a:rPr lang="fr-CA" sz="900" baseline="30000" dirty="0">
                          <a:effectLst/>
                        </a:rPr>
                        <a:t>er</a:t>
                      </a:r>
                      <a:r>
                        <a:rPr lang="fr-CA" sz="900" dirty="0">
                          <a:effectLst/>
                        </a:rPr>
                        <a:t> cycle du secondaire</a:t>
                      </a:r>
                      <a:endParaRPr lang="fr-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3629" marR="33629" marT="0" marB="0" anchor="ctr"/>
                </a:tc>
                <a:tc>
                  <a:txBody>
                    <a:bodyPr/>
                    <a:lstStyle/>
                    <a:p>
                      <a:pPr>
                        <a:lnSpc>
                          <a:spcPct val="107000"/>
                        </a:lnSpc>
                        <a:spcAft>
                          <a:spcPts val="0"/>
                        </a:spcAft>
                      </a:pPr>
                      <a:r>
                        <a:rPr lang="fr-CA" sz="900" dirty="0">
                          <a:effectLst/>
                        </a:rPr>
                        <a:t>Je comprends le problème</a:t>
                      </a:r>
                      <a:endParaRPr lang="fr-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3629" marR="33629" marT="0" marB="0" anchor="ctr"/>
                </a:tc>
                <a:tc>
                  <a:txBody>
                    <a:bodyPr/>
                    <a:lstStyle/>
                    <a:p>
                      <a:pPr marL="69850" indent="-62230">
                        <a:lnSpc>
                          <a:spcPct val="107000"/>
                        </a:lnSpc>
                        <a:spcAft>
                          <a:spcPts val="0"/>
                        </a:spcAft>
                      </a:pPr>
                      <a:r>
                        <a:rPr lang="fr-CA" sz="900">
                          <a:effectLst/>
                        </a:rPr>
                        <a:t>- Lire le problème au complet</a:t>
                      </a:r>
                    </a:p>
                    <a:p>
                      <a:pPr marL="69850" indent="-62230">
                        <a:lnSpc>
                          <a:spcPct val="107000"/>
                        </a:lnSpc>
                        <a:spcAft>
                          <a:spcPts val="0"/>
                        </a:spcAft>
                      </a:pPr>
                      <a:r>
                        <a:rPr lang="fr-CA" sz="900">
                          <a:effectLst/>
                        </a:rPr>
                        <a:t>- Chercher le sens des mots inconnus</a:t>
                      </a:r>
                    </a:p>
                    <a:p>
                      <a:pPr marL="69850" indent="-62230">
                        <a:lnSpc>
                          <a:spcPct val="107000"/>
                        </a:lnSpc>
                        <a:spcAft>
                          <a:spcPts val="0"/>
                        </a:spcAft>
                      </a:pPr>
                      <a:r>
                        <a:rPr lang="fr-CA" sz="900">
                          <a:effectLst/>
                        </a:rPr>
                        <a:t>- Identifier ce que l’on cherche (question)</a:t>
                      </a:r>
                    </a:p>
                    <a:p>
                      <a:pPr marL="69850" indent="-62230">
                        <a:lnSpc>
                          <a:spcPct val="107000"/>
                        </a:lnSpc>
                        <a:spcAft>
                          <a:spcPts val="0"/>
                        </a:spcAft>
                      </a:pPr>
                      <a:r>
                        <a:rPr lang="fr-CA" sz="900">
                          <a:effectLst/>
                        </a:rPr>
                        <a:t>- Relire le problème</a:t>
                      </a:r>
                    </a:p>
                    <a:p>
                      <a:pPr marL="69850" indent="-62230">
                        <a:lnSpc>
                          <a:spcPct val="107000"/>
                        </a:lnSpc>
                        <a:spcAft>
                          <a:spcPts val="0"/>
                        </a:spcAft>
                      </a:pPr>
                      <a:r>
                        <a:rPr lang="fr-CA" sz="900">
                          <a:effectLst/>
                        </a:rPr>
                        <a:t>- Déterminer l’importance de chaque information pour résoudre le problème</a:t>
                      </a:r>
                    </a:p>
                    <a:p>
                      <a:pPr marL="69850" indent="-62230">
                        <a:lnSpc>
                          <a:spcPct val="107000"/>
                        </a:lnSpc>
                        <a:spcAft>
                          <a:spcPts val="0"/>
                        </a:spcAft>
                      </a:pPr>
                      <a:r>
                        <a:rPr lang="fr-CA" sz="900">
                          <a:effectLst/>
                        </a:rPr>
                        <a:t>- S’assurer d’avoir dégagé toutes les données essentielles pour résoudre le problème (données implicites) </a:t>
                      </a:r>
                      <a:endParaRPr lang="fr-CA" sz="900">
                        <a:effectLst/>
                        <a:latin typeface="Calibri" panose="020F0502020204030204" pitchFamily="34" charset="0"/>
                        <a:ea typeface="Calibri" panose="020F0502020204030204" pitchFamily="34" charset="0"/>
                        <a:cs typeface="Times New Roman" panose="02020603050405020304" pitchFamily="18" charset="0"/>
                      </a:endParaRPr>
                    </a:p>
                  </a:txBody>
                  <a:tcPr marL="33629" marR="33629" marT="0" marB="0" anchor="ctr"/>
                </a:tc>
                <a:tc>
                  <a:txBody>
                    <a:bodyPr/>
                    <a:lstStyle/>
                    <a:p>
                      <a:pPr>
                        <a:lnSpc>
                          <a:spcPct val="107000"/>
                        </a:lnSpc>
                        <a:spcAft>
                          <a:spcPts val="0"/>
                        </a:spcAft>
                      </a:pPr>
                      <a:r>
                        <a:rPr lang="fr-CA" sz="900">
                          <a:effectLst/>
                        </a:rPr>
                        <a:t> </a:t>
                      </a:r>
                      <a:endParaRPr lang="fr-CA" sz="900">
                        <a:effectLst/>
                        <a:latin typeface="Calibri" panose="020F0502020204030204" pitchFamily="34" charset="0"/>
                        <a:ea typeface="Calibri" panose="020F0502020204030204" pitchFamily="34" charset="0"/>
                        <a:cs typeface="Times New Roman" panose="02020603050405020304" pitchFamily="18" charset="0"/>
                      </a:endParaRPr>
                    </a:p>
                  </a:txBody>
                  <a:tcPr marL="33629" marR="33629" marT="0" marB="0" anchor="ctr"/>
                </a:tc>
              </a:tr>
              <a:tr h="1721430">
                <a:tc vMerge="1">
                  <a:txBody>
                    <a:bodyPr/>
                    <a:lstStyle/>
                    <a:p>
                      <a:endParaRPr lang="fr-CA"/>
                    </a:p>
                  </a:txBody>
                  <a:tcPr/>
                </a:tc>
                <a:tc vMerge="1">
                  <a:txBody>
                    <a:bodyPr/>
                    <a:lstStyle/>
                    <a:p>
                      <a:endParaRPr lang="fr-CA"/>
                    </a:p>
                  </a:txBody>
                  <a:tcPr/>
                </a:tc>
                <a:tc>
                  <a:txBody>
                    <a:bodyPr/>
                    <a:lstStyle/>
                    <a:p>
                      <a:pPr>
                        <a:lnSpc>
                          <a:spcPct val="107000"/>
                        </a:lnSpc>
                        <a:spcAft>
                          <a:spcPts val="0"/>
                        </a:spcAft>
                      </a:pPr>
                      <a:r>
                        <a:rPr lang="fr-CA" sz="900">
                          <a:effectLst/>
                        </a:rPr>
                        <a:t>Je m’organise</a:t>
                      </a:r>
                      <a:endParaRPr lang="fr-CA" sz="900">
                        <a:effectLst/>
                        <a:latin typeface="Calibri" panose="020F0502020204030204" pitchFamily="34" charset="0"/>
                        <a:ea typeface="Calibri" panose="020F0502020204030204" pitchFamily="34" charset="0"/>
                        <a:cs typeface="Times New Roman" panose="02020603050405020304" pitchFamily="18" charset="0"/>
                      </a:endParaRPr>
                    </a:p>
                  </a:txBody>
                  <a:tcPr marL="33629" marR="33629" marT="0" marB="0" anchor="ctr"/>
                </a:tc>
                <a:tc>
                  <a:txBody>
                    <a:bodyPr/>
                    <a:lstStyle/>
                    <a:p>
                      <a:pPr marL="60960" indent="-60960">
                        <a:lnSpc>
                          <a:spcPct val="107000"/>
                        </a:lnSpc>
                        <a:spcAft>
                          <a:spcPts val="0"/>
                        </a:spcAft>
                      </a:pPr>
                      <a:r>
                        <a:rPr lang="fr-CA" sz="900" dirty="0">
                          <a:effectLst/>
                        </a:rPr>
                        <a:t>- Identifier les connaissances nécessaires pour résoudre le problème (notions à utiliser, opérations mathématiques)</a:t>
                      </a:r>
                    </a:p>
                    <a:p>
                      <a:pPr marL="60960" indent="-60960">
                        <a:lnSpc>
                          <a:spcPct val="107000"/>
                        </a:lnSpc>
                        <a:spcAft>
                          <a:spcPts val="0"/>
                        </a:spcAft>
                      </a:pPr>
                      <a:r>
                        <a:rPr lang="fr-CA" sz="900" dirty="0">
                          <a:effectLst/>
                        </a:rPr>
                        <a:t>- Se demander si l’on a déjà résolu un problème du même type et y référer, au besoin</a:t>
                      </a:r>
                    </a:p>
                    <a:p>
                      <a:pPr marL="60960" indent="-60960">
                        <a:lnSpc>
                          <a:spcPct val="107000"/>
                        </a:lnSpc>
                        <a:spcAft>
                          <a:spcPts val="0"/>
                        </a:spcAft>
                      </a:pPr>
                      <a:r>
                        <a:rPr lang="fr-CA" sz="900" dirty="0">
                          <a:effectLst/>
                        </a:rPr>
                        <a:t>- Se représenter le problème (dessin, équation, tableau, diagramme)</a:t>
                      </a:r>
                    </a:p>
                    <a:p>
                      <a:pPr marL="60960" indent="-60960">
                        <a:lnSpc>
                          <a:spcPct val="107000"/>
                        </a:lnSpc>
                        <a:spcAft>
                          <a:spcPts val="0"/>
                        </a:spcAft>
                      </a:pPr>
                      <a:r>
                        <a:rPr lang="fr-CA" sz="900" dirty="0">
                          <a:effectLst/>
                        </a:rPr>
                        <a:t>- Prédire le résultat</a:t>
                      </a:r>
                      <a:endParaRPr lang="fr-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3629" marR="33629" marT="0" marB="0" anchor="ctr"/>
                </a:tc>
                <a:tc>
                  <a:txBody>
                    <a:bodyPr/>
                    <a:lstStyle/>
                    <a:p>
                      <a:pPr>
                        <a:lnSpc>
                          <a:spcPct val="107000"/>
                        </a:lnSpc>
                        <a:spcAft>
                          <a:spcPts val="0"/>
                        </a:spcAft>
                      </a:pPr>
                      <a:r>
                        <a:rPr lang="fr-CA" sz="900">
                          <a:effectLst/>
                        </a:rPr>
                        <a:t> </a:t>
                      </a:r>
                      <a:endParaRPr lang="fr-CA" sz="900">
                        <a:effectLst/>
                        <a:latin typeface="Calibri" panose="020F0502020204030204" pitchFamily="34" charset="0"/>
                        <a:ea typeface="Calibri" panose="020F0502020204030204" pitchFamily="34" charset="0"/>
                        <a:cs typeface="Times New Roman" panose="02020603050405020304" pitchFamily="18" charset="0"/>
                      </a:endParaRPr>
                    </a:p>
                  </a:txBody>
                  <a:tcPr marL="33629" marR="33629" marT="0" marB="0" anchor="ctr"/>
                </a:tc>
              </a:tr>
              <a:tr h="2029035">
                <a:tc vMerge="1">
                  <a:txBody>
                    <a:bodyPr/>
                    <a:lstStyle/>
                    <a:p>
                      <a:endParaRPr lang="fr-CA"/>
                    </a:p>
                  </a:txBody>
                  <a:tcPr/>
                </a:tc>
                <a:tc vMerge="1">
                  <a:txBody>
                    <a:bodyPr/>
                    <a:lstStyle/>
                    <a:p>
                      <a:endParaRPr lang="fr-CA"/>
                    </a:p>
                  </a:txBody>
                  <a:tcPr/>
                </a:tc>
                <a:tc>
                  <a:txBody>
                    <a:bodyPr/>
                    <a:lstStyle/>
                    <a:p>
                      <a:pPr>
                        <a:lnSpc>
                          <a:spcPct val="107000"/>
                        </a:lnSpc>
                        <a:spcAft>
                          <a:spcPts val="0"/>
                        </a:spcAft>
                      </a:pPr>
                      <a:r>
                        <a:rPr lang="fr-CA" sz="900">
                          <a:effectLst/>
                        </a:rPr>
                        <a:t>Je raisonne et </a:t>
                      </a:r>
                    </a:p>
                    <a:p>
                      <a:pPr>
                        <a:lnSpc>
                          <a:spcPct val="107000"/>
                        </a:lnSpc>
                        <a:spcAft>
                          <a:spcPts val="0"/>
                        </a:spcAft>
                      </a:pPr>
                      <a:r>
                        <a:rPr lang="fr-CA" sz="900">
                          <a:effectLst/>
                        </a:rPr>
                        <a:t>je résous</a:t>
                      </a:r>
                      <a:endParaRPr lang="fr-CA" sz="900">
                        <a:effectLst/>
                        <a:latin typeface="Calibri" panose="020F0502020204030204" pitchFamily="34" charset="0"/>
                        <a:ea typeface="Calibri" panose="020F0502020204030204" pitchFamily="34" charset="0"/>
                        <a:cs typeface="Times New Roman" panose="02020603050405020304" pitchFamily="18" charset="0"/>
                      </a:endParaRPr>
                    </a:p>
                  </a:txBody>
                  <a:tcPr marL="33629" marR="33629" marT="0" marB="0" anchor="ctr"/>
                </a:tc>
                <a:tc>
                  <a:txBody>
                    <a:bodyPr/>
                    <a:lstStyle/>
                    <a:p>
                      <a:pPr>
                        <a:lnSpc>
                          <a:spcPct val="107000"/>
                        </a:lnSpc>
                        <a:spcAft>
                          <a:spcPts val="0"/>
                        </a:spcAft>
                      </a:pPr>
                      <a:r>
                        <a:rPr lang="fr-CA" sz="900" dirty="0">
                          <a:effectLst/>
                        </a:rPr>
                        <a:t>- Reproduire par le jeu</a:t>
                      </a:r>
                    </a:p>
                    <a:p>
                      <a:pPr marL="69850" indent="-69850">
                        <a:lnSpc>
                          <a:spcPct val="107000"/>
                        </a:lnSpc>
                        <a:spcAft>
                          <a:spcPts val="0"/>
                        </a:spcAft>
                      </a:pPr>
                      <a:r>
                        <a:rPr lang="fr-CA" sz="900" dirty="0">
                          <a:effectLst/>
                        </a:rPr>
                        <a:t>- Utiliser du matériel concret</a:t>
                      </a:r>
                    </a:p>
                    <a:p>
                      <a:pPr marL="69850" indent="-69850">
                        <a:lnSpc>
                          <a:spcPct val="107000"/>
                        </a:lnSpc>
                        <a:spcAft>
                          <a:spcPts val="0"/>
                        </a:spcAft>
                      </a:pPr>
                      <a:r>
                        <a:rPr lang="fr-CA" sz="900" dirty="0">
                          <a:effectLst/>
                        </a:rPr>
                        <a:t>- Dessiner</a:t>
                      </a:r>
                    </a:p>
                    <a:p>
                      <a:pPr marL="69850" indent="-69850">
                        <a:lnSpc>
                          <a:spcPct val="107000"/>
                        </a:lnSpc>
                        <a:spcAft>
                          <a:spcPts val="0"/>
                        </a:spcAft>
                      </a:pPr>
                      <a:r>
                        <a:rPr lang="fr-CA" sz="900" dirty="0">
                          <a:effectLst/>
                        </a:rPr>
                        <a:t>- Procéder par essais et erreurs</a:t>
                      </a:r>
                    </a:p>
                    <a:p>
                      <a:pPr>
                        <a:lnSpc>
                          <a:spcPct val="107000"/>
                        </a:lnSpc>
                        <a:spcAft>
                          <a:spcPts val="0"/>
                        </a:spcAft>
                      </a:pPr>
                      <a:r>
                        <a:rPr lang="fr-CA" sz="900" dirty="0">
                          <a:effectLst/>
                        </a:rPr>
                        <a:t>- Chercher une régularité</a:t>
                      </a:r>
                    </a:p>
                    <a:p>
                      <a:pPr>
                        <a:lnSpc>
                          <a:spcPct val="107000"/>
                        </a:lnSpc>
                        <a:spcAft>
                          <a:spcPts val="0"/>
                        </a:spcAft>
                      </a:pPr>
                      <a:r>
                        <a:rPr lang="fr-CA" sz="900" dirty="0">
                          <a:effectLst/>
                        </a:rPr>
                        <a:t>- Écrire une équation</a:t>
                      </a:r>
                    </a:p>
                    <a:p>
                      <a:pPr marL="74295" indent="-62230">
                        <a:lnSpc>
                          <a:spcPct val="107000"/>
                        </a:lnSpc>
                        <a:spcAft>
                          <a:spcPts val="0"/>
                        </a:spcAft>
                      </a:pPr>
                      <a:r>
                        <a:rPr lang="fr-CA" sz="900" dirty="0">
                          <a:effectLst/>
                        </a:rPr>
                        <a:t>- Faire un tableau ou un diagramme</a:t>
                      </a:r>
                    </a:p>
                    <a:p>
                      <a:pPr marL="74295" indent="-62230">
                        <a:lnSpc>
                          <a:spcPct val="107000"/>
                        </a:lnSpc>
                        <a:spcAft>
                          <a:spcPts val="0"/>
                        </a:spcAft>
                      </a:pPr>
                      <a:r>
                        <a:rPr lang="fr-CA" sz="900" dirty="0">
                          <a:effectLst/>
                        </a:rPr>
                        <a:t>- Résoudre un problème plus simple</a:t>
                      </a:r>
                    </a:p>
                    <a:p>
                      <a:pPr marL="74295" indent="-62230">
                        <a:lnSpc>
                          <a:spcPct val="107000"/>
                        </a:lnSpc>
                        <a:spcAft>
                          <a:spcPts val="0"/>
                        </a:spcAft>
                      </a:pPr>
                      <a:r>
                        <a:rPr lang="fr-CA" sz="900" dirty="0">
                          <a:effectLst/>
                        </a:rPr>
                        <a:t>- Envisager toutes les possibilités et en éliminer</a:t>
                      </a:r>
                    </a:p>
                    <a:p>
                      <a:pPr marL="74295" indent="-62230">
                        <a:lnSpc>
                          <a:spcPct val="107000"/>
                        </a:lnSpc>
                        <a:spcAft>
                          <a:spcPts val="0"/>
                        </a:spcAft>
                      </a:pPr>
                      <a:r>
                        <a:rPr lang="fr-CA" sz="900" dirty="0">
                          <a:effectLst/>
                        </a:rPr>
                        <a:t>- Préparer une liste ordonnée ou une carte heuristique</a:t>
                      </a:r>
                    </a:p>
                    <a:p>
                      <a:pPr marL="74295" indent="-62230">
                        <a:lnSpc>
                          <a:spcPct val="107000"/>
                        </a:lnSpc>
                        <a:spcAft>
                          <a:spcPts val="0"/>
                        </a:spcAft>
                      </a:pPr>
                      <a:r>
                        <a:rPr lang="fr-CA" sz="900" dirty="0">
                          <a:effectLst/>
                        </a:rPr>
                        <a:t>- Travailler à rebours</a:t>
                      </a:r>
                    </a:p>
                    <a:p>
                      <a:pPr marL="69850" indent="-69850">
                        <a:lnSpc>
                          <a:spcPct val="107000"/>
                        </a:lnSpc>
                        <a:spcAft>
                          <a:spcPts val="0"/>
                        </a:spcAft>
                      </a:pPr>
                      <a:r>
                        <a:rPr lang="fr-CA" sz="900" dirty="0">
                          <a:effectLst/>
                        </a:rPr>
                        <a:t>- </a:t>
                      </a:r>
                      <a:r>
                        <a:rPr lang="fr-CA" sz="900" b="1" dirty="0">
                          <a:effectLst/>
                        </a:rPr>
                        <a:t>Changer d’optique</a:t>
                      </a:r>
                      <a:endParaRPr lang="fr-CA"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629" marR="33629" marT="0" marB="0" anchor="ctr"/>
                </a:tc>
                <a:tc>
                  <a:txBody>
                    <a:bodyPr/>
                    <a:lstStyle/>
                    <a:p>
                      <a:pPr>
                        <a:lnSpc>
                          <a:spcPct val="107000"/>
                        </a:lnSpc>
                        <a:spcAft>
                          <a:spcPts val="0"/>
                        </a:spcAft>
                      </a:pPr>
                      <a:r>
                        <a:rPr lang="fr-CA" sz="900" dirty="0">
                          <a:effectLst/>
                        </a:rPr>
                        <a:t> </a:t>
                      </a:r>
                      <a:endParaRPr lang="fr-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3629" marR="33629" marT="0" marB="0" anchor="ctr"/>
                </a:tc>
              </a:tr>
              <a:tr h="630243">
                <a:tc vMerge="1">
                  <a:txBody>
                    <a:bodyPr/>
                    <a:lstStyle/>
                    <a:p>
                      <a:endParaRPr lang="fr-CA"/>
                    </a:p>
                  </a:txBody>
                  <a:tcPr/>
                </a:tc>
                <a:tc vMerge="1">
                  <a:txBody>
                    <a:bodyPr/>
                    <a:lstStyle/>
                    <a:p>
                      <a:endParaRPr lang="fr-CA"/>
                    </a:p>
                  </a:txBody>
                  <a:tcPr/>
                </a:tc>
                <a:tc>
                  <a:txBody>
                    <a:bodyPr/>
                    <a:lstStyle/>
                    <a:p>
                      <a:pPr>
                        <a:lnSpc>
                          <a:spcPct val="107000"/>
                        </a:lnSpc>
                        <a:spcAft>
                          <a:spcPts val="0"/>
                        </a:spcAft>
                      </a:pPr>
                      <a:r>
                        <a:rPr lang="fr-CA" sz="900">
                          <a:effectLst/>
                        </a:rPr>
                        <a:t>Je vérifie</a:t>
                      </a:r>
                      <a:endParaRPr lang="fr-CA" sz="900">
                        <a:effectLst/>
                        <a:latin typeface="Calibri" panose="020F0502020204030204" pitchFamily="34" charset="0"/>
                        <a:ea typeface="Calibri" panose="020F0502020204030204" pitchFamily="34" charset="0"/>
                        <a:cs typeface="Times New Roman" panose="02020603050405020304" pitchFamily="18" charset="0"/>
                      </a:endParaRPr>
                    </a:p>
                  </a:txBody>
                  <a:tcPr marL="33629" marR="33629" marT="0" marB="0" anchor="ctr"/>
                </a:tc>
                <a:tc>
                  <a:txBody>
                    <a:bodyPr/>
                    <a:lstStyle/>
                    <a:p>
                      <a:pPr marL="69850" indent="-69850">
                        <a:lnSpc>
                          <a:spcPct val="107000"/>
                        </a:lnSpc>
                        <a:spcAft>
                          <a:spcPts val="0"/>
                        </a:spcAft>
                      </a:pPr>
                      <a:r>
                        <a:rPr lang="fr-CA" sz="900" dirty="0">
                          <a:effectLst/>
                        </a:rPr>
                        <a:t>- Comparer le résultat final avec la prédiction</a:t>
                      </a:r>
                    </a:p>
                    <a:p>
                      <a:pPr marL="69850" indent="-69850">
                        <a:lnSpc>
                          <a:spcPct val="107000"/>
                        </a:lnSpc>
                        <a:spcAft>
                          <a:spcPts val="0"/>
                        </a:spcAft>
                      </a:pPr>
                      <a:r>
                        <a:rPr lang="fr-CA" sz="900" dirty="0">
                          <a:effectLst/>
                        </a:rPr>
                        <a:t>- Vérifier l’exactitude des calculs</a:t>
                      </a:r>
                    </a:p>
                    <a:p>
                      <a:pPr marL="69850" indent="-69850">
                        <a:lnSpc>
                          <a:spcPct val="107000"/>
                        </a:lnSpc>
                        <a:spcAft>
                          <a:spcPts val="0"/>
                        </a:spcAft>
                      </a:pPr>
                      <a:r>
                        <a:rPr lang="fr-CA" sz="900" dirty="0">
                          <a:effectLst/>
                        </a:rPr>
                        <a:t>- Raisonner logiquement</a:t>
                      </a:r>
                      <a:endParaRPr lang="fr-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3629" marR="33629" marT="0" marB="0" anchor="ctr"/>
                </a:tc>
                <a:tc>
                  <a:txBody>
                    <a:bodyPr/>
                    <a:lstStyle/>
                    <a:p>
                      <a:pPr>
                        <a:lnSpc>
                          <a:spcPct val="107000"/>
                        </a:lnSpc>
                        <a:spcAft>
                          <a:spcPts val="0"/>
                        </a:spcAft>
                      </a:pPr>
                      <a:r>
                        <a:rPr lang="fr-CA" sz="900" dirty="0">
                          <a:effectLst/>
                        </a:rPr>
                        <a:t> </a:t>
                      </a:r>
                      <a:endParaRPr lang="fr-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3629" marR="33629" marT="0" marB="0" anchor="ctr"/>
                </a:tc>
              </a:tr>
            </a:tbl>
          </a:graphicData>
        </a:graphic>
      </p:graphicFrame>
    </p:spTree>
    <p:extLst>
      <p:ext uri="{BB962C8B-B14F-4D97-AF65-F5344CB8AC3E}">
        <p14:creationId xmlns:p14="http://schemas.microsoft.com/office/powerpoint/2010/main" val="4417145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3F647BD-B8E4-4F3B-9EBE-B76F5DC26368}" type="slidenum">
              <a:rPr lang="fr-CA" smtClean="0"/>
              <a:t>26</a:t>
            </a:fld>
            <a:endParaRPr lang="fr-CA" dirty="0"/>
          </a:p>
        </p:txBody>
      </p:sp>
      <p:sp>
        <p:nvSpPr>
          <p:cNvPr id="4" name="Espace réservé du texte 3"/>
          <p:cNvSpPr>
            <a:spLocks noGrp="1"/>
          </p:cNvSpPr>
          <p:nvPr>
            <p:ph type="body" sz="quarter" idx="14"/>
          </p:nvPr>
        </p:nvSpPr>
        <p:spPr>
          <a:xfrm>
            <a:off x="1762703" y="1770273"/>
            <a:ext cx="7140121" cy="5045645"/>
          </a:xfrm>
        </p:spPr>
        <p:txBody>
          <a:bodyPr>
            <a:normAutofit fontScale="92500" lnSpcReduction="20000"/>
          </a:bodyPr>
          <a:lstStyle/>
          <a:p>
            <a:pPr marL="285750" indent="-285750" algn="just">
              <a:buFont typeface="Wingdings" panose="05000000000000000000" pitchFamily="2" charset="2"/>
              <a:buChar char="§"/>
            </a:pPr>
            <a:r>
              <a:rPr lang="fr-CA" dirty="0" smtClean="0"/>
              <a:t>Lors </a:t>
            </a:r>
            <a:r>
              <a:rPr lang="fr-CA" dirty="0"/>
              <a:t>de la résolution d’une situation-problème, l’enseignant doit s’assurer que les concepts et les processus à mobiliser sont maîtrisés (donc, que les élèves sont capables de déployer un raisonnement à l’aide des concepts et des processus mathématiques en jeu et ce, en contexte d’application </a:t>
            </a:r>
            <a:r>
              <a:rPr lang="fr-CA" dirty="0">
                <a:sym typeface="Wingdings" panose="05000000000000000000" pitchFamily="2" charset="2"/>
              </a:rPr>
              <a:t></a:t>
            </a:r>
            <a:r>
              <a:rPr lang="fr-CA" dirty="0"/>
              <a:t> compétence 2). </a:t>
            </a:r>
            <a:endParaRPr lang="fr-CA" dirty="0" smtClean="0"/>
          </a:p>
          <a:p>
            <a:pPr marL="285750" indent="-285750" algn="just">
              <a:buFont typeface="Wingdings" panose="05000000000000000000" pitchFamily="2" charset="2"/>
              <a:buChar char="§"/>
            </a:pPr>
            <a:endParaRPr lang="fr-CA" dirty="0"/>
          </a:p>
          <a:p>
            <a:pPr marL="285750" indent="-285750" algn="just">
              <a:buFont typeface="Wingdings" panose="05000000000000000000" pitchFamily="2" charset="2"/>
              <a:buChar char="§"/>
            </a:pPr>
            <a:r>
              <a:rPr lang="fr-CA" dirty="0" smtClean="0"/>
              <a:t>L’enjeu </a:t>
            </a:r>
            <a:r>
              <a:rPr lang="fr-CA" dirty="0"/>
              <a:t>majeur de « l’apprentissage </a:t>
            </a:r>
            <a:r>
              <a:rPr lang="fr-CA" b="1" dirty="0"/>
              <a:t>de</a:t>
            </a:r>
            <a:r>
              <a:rPr lang="fr-CA" dirty="0"/>
              <a:t> la résolution de situations-problèmes », tel qu’on l’a mentionné précédemment, est l’intégration du processus de résolution de problèmes et des stratégies qui s’y rattachent, afin que les élèves puissent les transférer en situation autonome. </a:t>
            </a:r>
            <a:endParaRPr lang="fr-CA" dirty="0" smtClean="0"/>
          </a:p>
          <a:p>
            <a:pPr marL="285750" indent="-285750" algn="just">
              <a:buFont typeface="Wingdings" panose="05000000000000000000" pitchFamily="2" charset="2"/>
              <a:buChar char="§"/>
            </a:pPr>
            <a:endParaRPr lang="fr-CA" dirty="0"/>
          </a:p>
          <a:p>
            <a:pPr marL="285750" indent="-285750" algn="just">
              <a:buFont typeface="Wingdings" panose="05000000000000000000" pitchFamily="2" charset="2"/>
              <a:buChar char="§"/>
            </a:pPr>
            <a:r>
              <a:rPr lang="fr-CA" dirty="0" smtClean="0"/>
              <a:t>Cela suppose que </a:t>
            </a:r>
            <a:r>
              <a:rPr lang="fr-CA" dirty="0"/>
              <a:t>la façon de résoudre des situations-problèmes </a:t>
            </a:r>
            <a:r>
              <a:rPr lang="fr-CA" dirty="0" smtClean="0"/>
              <a:t>devrait </a:t>
            </a:r>
            <a:r>
              <a:rPr lang="fr-CA" dirty="0"/>
              <a:t>faire </a:t>
            </a:r>
            <a:r>
              <a:rPr lang="fr-CA" dirty="0" smtClean="0"/>
              <a:t>l’objet d’un étayage, grâce entre autres à des </a:t>
            </a:r>
            <a:r>
              <a:rPr lang="fr-CA" dirty="0"/>
              <a:t>séances de modelage par l’enseignant (accès aux opérations mentales), de même que de pratiques guidées et coopératives. </a:t>
            </a:r>
            <a:endParaRPr lang="fr-CA" dirty="0" smtClean="0"/>
          </a:p>
          <a:p>
            <a:pPr marL="285750" indent="-285750" algn="just">
              <a:buFont typeface="Wingdings" panose="05000000000000000000" pitchFamily="2" charset="2"/>
              <a:buChar char="§"/>
            </a:pPr>
            <a:endParaRPr lang="fr-CA" dirty="0"/>
          </a:p>
          <a:p>
            <a:pPr marL="269875" lvl="1" indent="-255588" algn="just">
              <a:lnSpc>
                <a:spcPct val="120000"/>
              </a:lnSpc>
              <a:spcBef>
                <a:spcPts val="0"/>
              </a:spcBef>
              <a:buFont typeface="Wingdings" panose="05000000000000000000" pitchFamily="2" charset="2"/>
              <a:buChar char="§"/>
            </a:pPr>
            <a:r>
              <a:rPr lang="fr-CA" sz="1600" dirty="0" smtClean="0"/>
              <a:t>Pour </a:t>
            </a:r>
            <a:r>
              <a:rPr lang="fr-CA" sz="1600" dirty="0"/>
              <a:t>ce faire, l’enseignant </a:t>
            </a:r>
            <a:endParaRPr lang="fr-CA" sz="1600" dirty="0" smtClean="0"/>
          </a:p>
          <a:p>
            <a:pPr marL="161925" lvl="1" indent="122238" algn="just">
              <a:lnSpc>
                <a:spcPct val="120000"/>
              </a:lnSpc>
              <a:spcBef>
                <a:spcPts val="0"/>
              </a:spcBef>
              <a:buNone/>
            </a:pPr>
            <a:r>
              <a:rPr lang="fr-CA" sz="1600" dirty="0" smtClean="0"/>
              <a:t>pourra </a:t>
            </a:r>
            <a:r>
              <a:rPr lang="fr-CA" sz="1600" dirty="0"/>
              <a:t>choisir de porter son </a:t>
            </a:r>
            <a:endParaRPr lang="fr-CA" sz="1600" dirty="0" smtClean="0"/>
          </a:p>
          <a:p>
            <a:pPr marL="161925" lvl="1" indent="122238" algn="just">
              <a:lnSpc>
                <a:spcPct val="120000"/>
              </a:lnSpc>
              <a:spcBef>
                <a:spcPts val="0"/>
              </a:spcBef>
              <a:buNone/>
            </a:pPr>
            <a:r>
              <a:rPr lang="fr-CA" sz="1600" dirty="0" smtClean="0"/>
              <a:t>enseignement </a:t>
            </a:r>
            <a:r>
              <a:rPr lang="fr-CA" sz="1600" dirty="0"/>
              <a:t>sur les différentes </a:t>
            </a:r>
            <a:endParaRPr lang="fr-CA" sz="1600" dirty="0" smtClean="0"/>
          </a:p>
          <a:p>
            <a:pPr marL="161925" lvl="1" indent="122238" algn="just">
              <a:lnSpc>
                <a:spcPct val="120000"/>
              </a:lnSpc>
              <a:spcBef>
                <a:spcPts val="0"/>
              </a:spcBef>
              <a:buNone/>
            </a:pPr>
            <a:r>
              <a:rPr lang="fr-CA" sz="1600" dirty="0" smtClean="0"/>
              <a:t>composantes </a:t>
            </a:r>
            <a:r>
              <a:rPr lang="fr-CA" sz="1600" dirty="0"/>
              <a:t>de la résolution de </a:t>
            </a:r>
            <a:endParaRPr lang="fr-CA" sz="1600" dirty="0" smtClean="0"/>
          </a:p>
          <a:p>
            <a:pPr marL="161925" lvl="1" indent="122238" algn="just">
              <a:lnSpc>
                <a:spcPct val="120000"/>
              </a:lnSpc>
              <a:spcBef>
                <a:spcPts val="0"/>
              </a:spcBef>
              <a:buNone/>
            </a:pPr>
            <a:r>
              <a:rPr lang="fr-CA" sz="1600" dirty="0" smtClean="0"/>
              <a:t>situations-problèmes (correspondant</a:t>
            </a:r>
          </a:p>
          <a:p>
            <a:pPr marL="161925" lvl="1" indent="122238" algn="just">
              <a:lnSpc>
                <a:spcPct val="120000"/>
              </a:lnSpc>
              <a:spcBef>
                <a:spcPts val="0"/>
              </a:spcBef>
              <a:buNone/>
            </a:pPr>
            <a:r>
              <a:rPr lang="fr-CA" sz="1600" dirty="0"/>
              <a:t>a</a:t>
            </a:r>
            <a:r>
              <a:rPr lang="fr-CA" sz="1600" dirty="0" smtClean="0"/>
              <a:t>ux étapes de la démarche de résolution </a:t>
            </a:r>
          </a:p>
          <a:p>
            <a:pPr marL="161925" lvl="1" indent="122238" algn="just">
              <a:lnSpc>
                <a:spcPct val="120000"/>
              </a:lnSpc>
              <a:spcBef>
                <a:spcPts val="0"/>
              </a:spcBef>
              <a:buNone/>
            </a:pPr>
            <a:r>
              <a:rPr lang="fr-CA" sz="1600" dirty="0"/>
              <a:t>d</a:t>
            </a:r>
            <a:r>
              <a:rPr lang="fr-CA" sz="1600" dirty="0" smtClean="0"/>
              <a:t>e problèmes), en y intégrant les </a:t>
            </a:r>
          </a:p>
          <a:p>
            <a:pPr marL="161925" lvl="1" indent="122238" algn="just">
              <a:lnSpc>
                <a:spcPct val="120000"/>
              </a:lnSpc>
              <a:spcBef>
                <a:spcPts val="0"/>
              </a:spcBef>
              <a:buNone/>
            </a:pPr>
            <a:r>
              <a:rPr lang="fr-CA" sz="1600" dirty="0" smtClean="0"/>
              <a:t>stratégies appropriées.</a:t>
            </a:r>
            <a:endParaRPr lang="fr-CA" sz="1600" dirty="0"/>
          </a:p>
        </p:txBody>
      </p:sp>
      <p:sp>
        <p:nvSpPr>
          <p:cNvPr id="5" name="Espace réservé du texte 4"/>
          <p:cNvSpPr>
            <a:spLocks noGrp="1"/>
          </p:cNvSpPr>
          <p:nvPr>
            <p:ph type="body" sz="quarter" idx="15"/>
          </p:nvPr>
        </p:nvSpPr>
        <p:spPr>
          <a:xfrm>
            <a:off x="1624620" y="1052736"/>
            <a:ext cx="6985000" cy="935707"/>
          </a:xfrm>
        </p:spPr>
        <p:txBody>
          <a:bodyPr>
            <a:normAutofit/>
          </a:bodyPr>
          <a:lstStyle/>
          <a:p>
            <a:r>
              <a:rPr lang="fr-CA" dirty="0" smtClean="0"/>
              <a:t>En résumé</a:t>
            </a:r>
            <a:endParaRPr lang="fr-CA" dirty="0"/>
          </a:p>
        </p:txBody>
      </p:sp>
      <p:pic>
        <p:nvPicPr>
          <p:cNvPr id="6" name="Image 5"/>
          <p:cNvPicPr/>
          <p:nvPr/>
        </p:nvPicPr>
        <p:blipFill>
          <a:blip r:embed="rId3">
            <a:extLst>
              <a:ext uri="{28A0092B-C50C-407E-A947-70E740481C1C}">
                <a14:useLocalDpi xmlns:a14="http://schemas.microsoft.com/office/drawing/2010/main" val="0"/>
              </a:ext>
            </a:extLst>
          </a:blip>
          <a:stretch>
            <a:fillRect/>
          </a:stretch>
        </p:blipFill>
        <p:spPr>
          <a:xfrm>
            <a:off x="5381583" y="4532207"/>
            <a:ext cx="3239350" cy="2251189"/>
          </a:xfrm>
          <a:prstGeom prst="rect">
            <a:avLst/>
          </a:prstGeom>
        </p:spPr>
      </p:pic>
    </p:spTree>
    <p:extLst>
      <p:ext uri="{BB962C8B-B14F-4D97-AF65-F5344CB8AC3E}">
        <p14:creationId xmlns:p14="http://schemas.microsoft.com/office/powerpoint/2010/main" val="272991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Effect transition="in" filter="fade">
                                      <p:cBhvr>
                                        <p:cTn id="25" dur="500"/>
                                        <p:tgtEl>
                                          <p:spTgt spid="4">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fade">
                                      <p:cBhvr>
                                        <p:cTn id="28" dur="500"/>
                                        <p:tgtEl>
                                          <p:spTgt spid="4">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Effect transition="in" filter="fade">
                                      <p:cBhvr>
                                        <p:cTn id="31" dur="500"/>
                                        <p:tgtEl>
                                          <p:spTgt spid="4">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10" end="10"/>
                                            </p:txEl>
                                          </p:spTgt>
                                        </p:tgtEl>
                                        <p:attrNameLst>
                                          <p:attrName>style.visibility</p:attrName>
                                        </p:attrNameLst>
                                      </p:cBhvr>
                                      <p:to>
                                        <p:strVal val="visible"/>
                                      </p:to>
                                    </p:set>
                                    <p:animEffect transition="in" filter="fade">
                                      <p:cBhvr>
                                        <p:cTn id="34" dur="500"/>
                                        <p:tgtEl>
                                          <p:spTgt spid="4">
                                            <p:txEl>
                                              <p:pRg st="10" end="1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animEffect transition="in" filter="fade">
                                      <p:cBhvr>
                                        <p:cTn id="37" dur="500"/>
                                        <p:tgtEl>
                                          <p:spTgt spid="4">
                                            <p:txEl>
                                              <p:pRg st="11" end="11"/>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
                                            <p:txEl>
                                              <p:pRg st="12" end="12"/>
                                            </p:txEl>
                                          </p:spTgt>
                                        </p:tgtEl>
                                        <p:attrNameLst>
                                          <p:attrName>style.visibility</p:attrName>
                                        </p:attrNameLst>
                                      </p:cBhvr>
                                      <p:to>
                                        <p:strVal val="visible"/>
                                      </p:to>
                                    </p:set>
                                    <p:animEffect transition="in" filter="fade">
                                      <p:cBhvr>
                                        <p:cTn id="40" dur="500"/>
                                        <p:tgtEl>
                                          <p:spTgt spid="4">
                                            <p:txEl>
                                              <p:pRg st="12" end="12"/>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4">
                                            <p:txEl>
                                              <p:pRg st="13" end="13"/>
                                            </p:txEl>
                                          </p:spTgt>
                                        </p:tgtEl>
                                        <p:attrNameLst>
                                          <p:attrName>style.visibility</p:attrName>
                                        </p:attrNameLst>
                                      </p:cBhvr>
                                      <p:to>
                                        <p:strVal val="visible"/>
                                      </p:to>
                                    </p:set>
                                    <p:animEffect transition="in" filter="fade">
                                      <p:cBhvr>
                                        <p:cTn id="43" dur="500"/>
                                        <p:tgtEl>
                                          <p:spTgt spid="4">
                                            <p:txEl>
                                              <p:pRg st="13" end="13"/>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3F647BD-B8E4-4F3B-9EBE-B76F5DC26368}" type="slidenum">
              <a:rPr lang="fr-CA" smtClean="0"/>
              <a:t>27</a:t>
            </a:fld>
            <a:endParaRPr lang="fr-CA" dirty="0"/>
          </a:p>
        </p:txBody>
      </p:sp>
      <p:sp>
        <p:nvSpPr>
          <p:cNvPr id="4" name="Espace réservé du texte 3"/>
          <p:cNvSpPr>
            <a:spLocks noGrp="1"/>
          </p:cNvSpPr>
          <p:nvPr>
            <p:ph type="body" sz="quarter" idx="15"/>
          </p:nvPr>
        </p:nvSpPr>
        <p:spPr>
          <a:xfrm>
            <a:off x="1635926" y="2780928"/>
            <a:ext cx="6985000" cy="1800200"/>
          </a:xfrm>
        </p:spPr>
        <p:txBody>
          <a:bodyPr>
            <a:normAutofit/>
          </a:bodyPr>
          <a:lstStyle/>
          <a:p>
            <a:r>
              <a:rPr lang="fr-CA" sz="3600" dirty="0" smtClean="0"/>
              <a:t>Commentaires…</a:t>
            </a:r>
          </a:p>
          <a:p>
            <a:r>
              <a:rPr lang="fr-CA" sz="3600" dirty="0" smtClean="0"/>
              <a:t>Autres questions…</a:t>
            </a:r>
          </a:p>
          <a:p>
            <a:r>
              <a:rPr lang="fr-CA" sz="3600" dirty="0" smtClean="0"/>
              <a:t>Suggestions?</a:t>
            </a:r>
            <a:endParaRPr lang="fr-CA" sz="3600" dirty="0"/>
          </a:p>
        </p:txBody>
      </p:sp>
    </p:spTree>
    <p:extLst>
      <p:ext uri="{BB962C8B-B14F-4D97-AF65-F5344CB8AC3E}">
        <p14:creationId xmlns:p14="http://schemas.microsoft.com/office/powerpoint/2010/main" val="36566528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3F647BD-B8E4-4F3B-9EBE-B76F5DC26368}" type="slidenum">
              <a:rPr lang="fr-CA" smtClean="0"/>
              <a:t>28</a:t>
            </a:fld>
            <a:endParaRPr lang="fr-CA" dirty="0"/>
          </a:p>
        </p:txBody>
      </p:sp>
      <p:sp>
        <p:nvSpPr>
          <p:cNvPr id="4" name="Espace réservé du texte 3"/>
          <p:cNvSpPr>
            <a:spLocks noGrp="1"/>
          </p:cNvSpPr>
          <p:nvPr>
            <p:ph type="body" sz="quarter" idx="15"/>
          </p:nvPr>
        </p:nvSpPr>
        <p:spPr>
          <a:xfrm>
            <a:off x="1635926" y="2780928"/>
            <a:ext cx="6985000" cy="935707"/>
          </a:xfrm>
        </p:spPr>
        <p:txBody>
          <a:bodyPr>
            <a:normAutofit/>
          </a:bodyPr>
          <a:lstStyle/>
          <a:p>
            <a:r>
              <a:rPr lang="fr-CA" sz="3600" dirty="0" smtClean="0"/>
              <a:t>Merci de votre attention!</a:t>
            </a:r>
          </a:p>
          <a:p>
            <a:endParaRPr lang="fr-CA" sz="3600" dirty="0"/>
          </a:p>
          <a:p>
            <a:endParaRPr lang="fr-CA" sz="3200" dirty="0"/>
          </a:p>
        </p:txBody>
      </p:sp>
      <p:sp>
        <p:nvSpPr>
          <p:cNvPr id="3" name="ZoneTexte 2"/>
          <p:cNvSpPr txBox="1"/>
          <p:nvPr/>
        </p:nvSpPr>
        <p:spPr>
          <a:xfrm>
            <a:off x="2284110" y="4841301"/>
            <a:ext cx="5688632" cy="1477328"/>
          </a:xfrm>
          <a:prstGeom prst="rect">
            <a:avLst/>
          </a:prstGeom>
          <a:noFill/>
        </p:spPr>
        <p:txBody>
          <a:bodyPr wrap="square" rtlCol="0">
            <a:spAutoFit/>
          </a:bodyPr>
          <a:lstStyle/>
          <a:p>
            <a:pPr algn="ctr"/>
            <a:r>
              <a:rPr lang="fr-CA" dirty="0" smtClean="0"/>
              <a:t>Contact: </a:t>
            </a:r>
          </a:p>
          <a:p>
            <a:pPr algn="ctr"/>
            <a:r>
              <a:rPr lang="fr-CA" dirty="0" smtClean="0"/>
              <a:t>Julie Potvin, conseillère pédagogique au primaire</a:t>
            </a:r>
          </a:p>
          <a:p>
            <a:pPr algn="ctr"/>
            <a:r>
              <a:rPr lang="fr-CA" dirty="0" smtClean="0"/>
              <a:t>Commission scolaire de la Beauce-</a:t>
            </a:r>
            <a:r>
              <a:rPr lang="fr-CA" dirty="0" err="1" smtClean="0"/>
              <a:t>Etchemin</a:t>
            </a:r>
            <a:endParaRPr lang="fr-CA" dirty="0" smtClean="0"/>
          </a:p>
          <a:p>
            <a:pPr algn="ctr"/>
            <a:r>
              <a:rPr lang="fr-CA" dirty="0">
                <a:hlinkClick r:id="rId2"/>
              </a:rPr>
              <a:t>j</a:t>
            </a:r>
            <a:r>
              <a:rPr lang="fr-CA" dirty="0" smtClean="0">
                <a:hlinkClick r:id="rId2"/>
              </a:rPr>
              <a:t>ulie.potvin@csbe.qc.ca</a:t>
            </a:r>
            <a:endParaRPr lang="fr-CA" dirty="0" smtClean="0"/>
          </a:p>
          <a:p>
            <a:pPr algn="ctr"/>
            <a:r>
              <a:rPr lang="fr-CA" dirty="0" smtClean="0"/>
              <a:t>418-228-5541 poste 24360</a:t>
            </a:r>
            <a:endParaRPr lang="fr-CA" dirty="0"/>
          </a:p>
        </p:txBody>
      </p:sp>
    </p:spTree>
    <p:extLst>
      <p:ext uri="{BB962C8B-B14F-4D97-AF65-F5344CB8AC3E}">
        <p14:creationId xmlns:p14="http://schemas.microsoft.com/office/powerpoint/2010/main" val="7650621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3F647BD-B8E4-4F3B-9EBE-B76F5DC26368}" type="slidenum">
              <a:rPr lang="fr-CA" smtClean="0"/>
              <a:t>29</a:t>
            </a:fld>
            <a:endParaRPr lang="fr-CA" dirty="0"/>
          </a:p>
        </p:txBody>
      </p:sp>
      <p:sp>
        <p:nvSpPr>
          <p:cNvPr id="3" name="Espace réservé du texte 2"/>
          <p:cNvSpPr>
            <a:spLocks noGrp="1"/>
          </p:cNvSpPr>
          <p:nvPr>
            <p:ph type="body" sz="quarter" idx="14"/>
          </p:nvPr>
        </p:nvSpPr>
        <p:spPr>
          <a:xfrm>
            <a:off x="1691568" y="1844824"/>
            <a:ext cx="7129290" cy="5112965"/>
          </a:xfrm>
        </p:spPr>
        <p:txBody>
          <a:bodyPr>
            <a:normAutofit fontScale="77500" lnSpcReduction="20000"/>
          </a:bodyPr>
          <a:lstStyle/>
          <a:p>
            <a:pPr algn="just"/>
            <a:endParaRPr lang="fr-CA" dirty="0" smtClean="0"/>
          </a:p>
          <a:p>
            <a:pPr algn="just"/>
            <a:r>
              <a:rPr lang="fr-CA" dirty="0" err="1"/>
              <a:t>Deblois</a:t>
            </a:r>
            <a:r>
              <a:rPr lang="fr-CA" dirty="0"/>
              <a:t>, L. (2011).  </a:t>
            </a:r>
            <a:r>
              <a:rPr lang="fr-CA" i="1" dirty="0"/>
              <a:t>Enseigner les mathématiques. Des intentions à préciser pour planifier, guider et interpréter</a:t>
            </a:r>
            <a:r>
              <a:rPr lang="fr-CA" dirty="0"/>
              <a:t>. Presses de l’Université Laval, Québec. 223 p.</a:t>
            </a:r>
          </a:p>
          <a:p>
            <a:pPr algn="just"/>
            <a:endParaRPr lang="fr-CA" dirty="0" smtClean="0"/>
          </a:p>
          <a:p>
            <a:pPr algn="just"/>
            <a:r>
              <a:rPr lang="fr-CA" dirty="0" err="1" smtClean="0"/>
              <a:t>Deblois</a:t>
            </a:r>
            <a:r>
              <a:rPr lang="fr-CA" dirty="0"/>
              <a:t>, L., </a:t>
            </a:r>
            <a:r>
              <a:rPr lang="fr-CA" dirty="0" err="1"/>
              <a:t>Barma</a:t>
            </a:r>
            <a:r>
              <a:rPr lang="fr-CA" dirty="0"/>
              <a:t>, S. et </a:t>
            </a:r>
            <a:r>
              <a:rPr lang="fr-CA" dirty="0" err="1"/>
              <a:t>Lavallée</a:t>
            </a:r>
            <a:r>
              <a:rPr lang="fr-CA" dirty="0"/>
              <a:t>, S. (2016). </a:t>
            </a:r>
            <a:r>
              <a:rPr lang="fr-CA" i="1" dirty="0"/>
              <a:t>L’enseignement ayant comme visée la compétence à résoudre des problèmes mathématiques : quels enjeux?</a:t>
            </a:r>
            <a:r>
              <a:rPr lang="fr-CA" dirty="0"/>
              <a:t>, Revue Éducation et francophonie, vol. XLIV : 2, automne 2016, p. 44.</a:t>
            </a:r>
          </a:p>
          <a:p>
            <a:pPr algn="just"/>
            <a:endParaRPr lang="fr-CA" dirty="0"/>
          </a:p>
          <a:p>
            <a:pPr algn="just"/>
            <a:r>
              <a:rPr lang="fr-CA" dirty="0" smtClean="0"/>
              <a:t>Ministère </a:t>
            </a:r>
            <a:r>
              <a:rPr lang="fr-CA" dirty="0"/>
              <a:t>de l’Éducation, du Loisir et du Sport (2009). </a:t>
            </a:r>
            <a:r>
              <a:rPr lang="fr-CA" i="1" dirty="0"/>
              <a:t>Progression des apprentissages en mathématiques</a:t>
            </a:r>
            <a:r>
              <a:rPr lang="fr-CA" dirty="0"/>
              <a:t>. 24 août 2009. p. 23</a:t>
            </a:r>
            <a:r>
              <a:rPr lang="fr-CA" dirty="0" smtClean="0"/>
              <a:t>.</a:t>
            </a:r>
          </a:p>
          <a:p>
            <a:pPr algn="just"/>
            <a:endParaRPr lang="fr-CA" dirty="0"/>
          </a:p>
          <a:p>
            <a:pPr algn="just"/>
            <a:r>
              <a:rPr lang="fr-CA" dirty="0" err="1"/>
              <a:t>Pallascio</a:t>
            </a:r>
            <a:r>
              <a:rPr lang="fr-CA" dirty="0"/>
              <a:t>, R. (2005). </a:t>
            </a:r>
            <a:r>
              <a:rPr lang="fr-CA" i="1" dirty="0"/>
              <a:t>Les situations-problèmes : un concept central du nouveau programme de mathématiques</a:t>
            </a:r>
            <a:r>
              <a:rPr lang="fr-CA" dirty="0"/>
              <a:t>. Revue Vie pédagogique, vol. 136. p. 32-35.</a:t>
            </a:r>
          </a:p>
          <a:p>
            <a:pPr algn="just"/>
            <a:endParaRPr lang="fr-CA" dirty="0"/>
          </a:p>
          <a:p>
            <a:pPr algn="just"/>
            <a:r>
              <a:rPr lang="fr-CA" dirty="0"/>
              <a:t>Perrenoud, P. (1997). </a:t>
            </a:r>
            <a:r>
              <a:rPr lang="fr-CA" i="1" dirty="0"/>
              <a:t>Construire des compétences dès l’école</a:t>
            </a:r>
            <a:r>
              <a:rPr lang="fr-CA" dirty="0"/>
              <a:t>. ESF éditeur, coll. Pratiques &amp; enjeux pédagogiques, Paris. 2</a:t>
            </a:r>
            <a:r>
              <a:rPr lang="fr-CA" baseline="30000" dirty="0"/>
              <a:t>e</a:t>
            </a:r>
            <a:r>
              <a:rPr lang="fr-CA" dirty="0"/>
              <a:t> édition 1998. 125 p.</a:t>
            </a:r>
          </a:p>
          <a:p>
            <a:pPr algn="just"/>
            <a:endParaRPr lang="fr-CA" dirty="0" smtClean="0"/>
          </a:p>
          <a:p>
            <a:pPr algn="just"/>
            <a:r>
              <a:rPr lang="fr-CA" dirty="0" err="1"/>
              <a:t>Plourde</a:t>
            </a:r>
            <a:r>
              <a:rPr lang="fr-CA" dirty="0"/>
              <a:t>, E. et </a:t>
            </a:r>
            <a:r>
              <a:rPr lang="fr-CA" i="1" dirty="0"/>
              <a:t>al. </a:t>
            </a:r>
            <a:r>
              <a:rPr lang="fr-CA" dirty="0"/>
              <a:t>(2016). </a:t>
            </a:r>
            <a:r>
              <a:rPr lang="fr-CA" i="1" dirty="0"/>
              <a:t>Sur la route des maths – cahier de stratégies</a:t>
            </a:r>
            <a:r>
              <a:rPr lang="fr-CA" dirty="0"/>
              <a:t>. Éditions du Grand Duc, Laval.</a:t>
            </a:r>
          </a:p>
          <a:p>
            <a:pPr algn="just"/>
            <a:endParaRPr lang="fr-CA" dirty="0" smtClean="0"/>
          </a:p>
          <a:p>
            <a:pPr algn="just"/>
            <a:r>
              <a:rPr lang="fr-CA" dirty="0"/>
              <a:t>Poirier-Proulx. L. (1999). </a:t>
            </a:r>
            <a:r>
              <a:rPr lang="fr-CA" i="1" dirty="0"/>
              <a:t>La résolution de problèmes en enseignement. Cadre référentiel et outils de formation</a:t>
            </a:r>
            <a:r>
              <a:rPr lang="fr-CA" dirty="0"/>
              <a:t>. De Boeck et </a:t>
            </a:r>
            <a:r>
              <a:rPr lang="fr-CA" dirty="0" err="1"/>
              <a:t>Larcier</a:t>
            </a:r>
            <a:r>
              <a:rPr lang="fr-CA" dirty="0"/>
              <a:t> éditeurs, coll. Perspectives en éducation. Bruxelles. p. 78</a:t>
            </a:r>
            <a:r>
              <a:rPr lang="fr-CA" dirty="0" smtClean="0"/>
              <a:t>.</a:t>
            </a:r>
          </a:p>
          <a:p>
            <a:pPr algn="just"/>
            <a:endParaRPr lang="fr-CA" dirty="0"/>
          </a:p>
          <a:p>
            <a:pPr algn="just"/>
            <a:r>
              <a:rPr lang="fr-CA" dirty="0" err="1"/>
              <a:t>Rajotte</a:t>
            </a:r>
            <a:r>
              <a:rPr lang="fr-CA" dirty="0"/>
              <a:t>, T. (2017</a:t>
            </a:r>
            <a:r>
              <a:rPr lang="fr-CA" i="1" dirty="0"/>
              <a:t>) L’enseignement et l’apprentissage par la résolution de problèmes mathématiques : quelles stratégies privilégier?</a:t>
            </a:r>
            <a:r>
              <a:rPr lang="fr-CA" dirty="0"/>
              <a:t> Revue Vivre le primaire, été 2017, p. 22-25</a:t>
            </a:r>
            <a:r>
              <a:rPr lang="fr-CA" dirty="0" smtClean="0"/>
              <a:t>.</a:t>
            </a:r>
          </a:p>
          <a:p>
            <a:pPr algn="just"/>
            <a:endParaRPr lang="fr-CA" dirty="0"/>
          </a:p>
          <a:p>
            <a:r>
              <a:rPr lang="fr-CA" dirty="0"/>
              <a:t>Université Mc Gill. Le cerveau dans tous ses états. Le développement cognitif selon Piaget. [En ligne] : </a:t>
            </a:r>
            <a:r>
              <a:rPr lang="fr-CA" u="sng" dirty="0">
                <a:hlinkClick r:id="rId3"/>
              </a:rPr>
              <a:t>http://lecerveau.mcgill.ca/flash/i/i_09/i_09_p/i_09_p_dev/i_09_p_dev.html</a:t>
            </a:r>
            <a:r>
              <a:rPr lang="fr-CA" dirty="0"/>
              <a:t> , </a:t>
            </a:r>
            <a:r>
              <a:rPr lang="fr-CA" dirty="0" smtClean="0"/>
              <a:t>2017-06-29</a:t>
            </a:r>
            <a:endParaRPr lang="fr-CA" dirty="0"/>
          </a:p>
        </p:txBody>
      </p:sp>
      <p:sp>
        <p:nvSpPr>
          <p:cNvPr id="4" name="Espace réservé du texte 3"/>
          <p:cNvSpPr>
            <a:spLocks noGrp="1"/>
          </p:cNvSpPr>
          <p:nvPr>
            <p:ph type="body" sz="quarter" idx="15"/>
          </p:nvPr>
        </p:nvSpPr>
        <p:spPr>
          <a:xfrm>
            <a:off x="1763713" y="1052736"/>
            <a:ext cx="6985000" cy="935707"/>
          </a:xfrm>
        </p:spPr>
        <p:txBody>
          <a:bodyPr/>
          <a:lstStyle/>
          <a:p>
            <a:r>
              <a:rPr lang="fr-CA" dirty="0" smtClean="0"/>
              <a:t>Références</a:t>
            </a:r>
            <a:endParaRPr lang="fr-CA" dirty="0"/>
          </a:p>
        </p:txBody>
      </p:sp>
    </p:spTree>
    <p:extLst>
      <p:ext uri="{BB962C8B-B14F-4D97-AF65-F5344CB8AC3E}">
        <p14:creationId xmlns:p14="http://schemas.microsoft.com/office/powerpoint/2010/main" val="3861726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3F647BD-B8E4-4F3B-9EBE-B76F5DC26368}" type="slidenum">
              <a:rPr lang="fr-CA" smtClean="0"/>
              <a:t>3</a:t>
            </a:fld>
            <a:endParaRPr lang="fr-CA" dirty="0"/>
          </a:p>
        </p:txBody>
      </p:sp>
      <p:sp>
        <p:nvSpPr>
          <p:cNvPr id="5" name="Espace réservé du texte 4"/>
          <p:cNvSpPr>
            <a:spLocks noGrp="1"/>
          </p:cNvSpPr>
          <p:nvPr>
            <p:ph type="body" sz="quarter" idx="15"/>
          </p:nvPr>
        </p:nvSpPr>
        <p:spPr>
          <a:xfrm>
            <a:off x="1547664" y="2780928"/>
            <a:ext cx="6985000" cy="935707"/>
          </a:xfrm>
        </p:spPr>
        <p:txBody>
          <a:bodyPr>
            <a:noAutofit/>
          </a:bodyPr>
          <a:lstStyle/>
          <a:p>
            <a:r>
              <a:rPr lang="fr-CA" sz="3600" dirty="0" smtClean="0"/>
              <a:t>Le concept de </a:t>
            </a:r>
          </a:p>
          <a:p>
            <a:r>
              <a:rPr lang="fr-CA" sz="3600" dirty="0" smtClean="0"/>
              <a:t>« résolution de problèmes »</a:t>
            </a:r>
            <a:endParaRPr lang="fr-CA" sz="3600" dirty="0"/>
          </a:p>
        </p:txBody>
      </p:sp>
    </p:spTree>
    <p:extLst>
      <p:ext uri="{BB962C8B-B14F-4D97-AF65-F5344CB8AC3E}">
        <p14:creationId xmlns:p14="http://schemas.microsoft.com/office/powerpoint/2010/main" val="311291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3F647BD-B8E4-4F3B-9EBE-B76F5DC26368}" type="slidenum">
              <a:rPr lang="fr-CA" smtClean="0"/>
              <a:t>4</a:t>
            </a:fld>
            <a:endParaRPr lang="fr-CA" dirty="0"/>
          </a:p>
        </p:txBody>
      </p:sp>
      <p:sp>
        <p:nvSpPr>
          <p:cNvPr id="4" name="Espace réservé du texte 3"/>
          <p:cNvSpPr>
            <a:spLocks noGrp="1"/>
          </p:cNvSpPr>
          <p:nvPr>
            <p:ph type="body" sz="quarter" idx="14"/>
          </p:nvPr>
        </p:nvSpPr>
        <p:spPr>
          <a:xfrm>
            <a:off x="1681361" y="2316013"/>
            <a:ext cx="7139111" cy="4175869"/>
          </a:xfrm>
        </p:spPr>
        <p:txBody>
          <a:bodyPr>
            <a:normAutofit/>
          </a:bodyPr>
          <a:lstStyle/>
          <a:p>
            <a:pPr marL="285750" indent="-285750" algn="just">
              <a:buFont typeface="Wingdings" panose="05000000000000000000" pitchFamily="2" charset="2"/>
              <a:buChar char="§"/>
            </a:pPr>
            <a:r>
              <a:rPr lang="fr-CA" sz="1800" dirty="0"/>
              <a:t>R</a:t>
            </a:r>
            <a:r>
              <a:rPr lang="fr-CA" sz="1800" dirty="0" smtClean="0"/>
              <a:t>enouveau pédagogique (2001): la </a:t>
            </a:r>
            <a:r>
              <a:rPr lang="fr-CA" sz="1800" dirty="0"/>
              <a:t>résolution de problèmes renvoie à la notion de compétence. </a:t>
            </a:r>
            <a:endParaRPr lang="fr-CA" sz="1800" dirty="0" smtClean="0"/>
          </a:p>
          <a:p>
            <a:pPr lvl="1" algn="just"/>
            <a:r>
              <a:rPr lang="fr-CA" sz="1600" dirty="0" smtClean="0"/>
              <a:t>En mathématique: compétence </a:t>
            </a:r>
            <a:r>
              <a:rPr lang="fr-CA" sz="1600" dirty="0"/>
              <a:t>à « résoudre des situations-problèmes </a:t>
            </a:r>
            <a:r>
              <a:rPr lang="fr-CA" sz="1600" dirty="0" smtClean="0"/>
              <a:t>»</a:t>
            </a:r>
          </a:p>
          <a:p>
            <a:pPr lvl="1" algn="just"/>
            <a:r>
              <a:rPr lang="fr-CA" sz="1600" dirty="0" smtClean="0"/>
              <a:t>Compétence </a:t>
            </a:r>
            <a:r>
              <a:rPr lang="fr-CA" sz="1600" dirty="0"/>
              <a:t>plus large à « résoudre des problèmes », soit une compétence </a:t>
            </a:r>
            <a:r>
              <a:rPr lang="fr-CA" sz="1600" dirty="0" smtClean="0"/>
              <a:t>dite « transversale »</a:t>
            </a:r>
          </a:p>
          <a:p>
            <a:pPr lvl="1" algn="just"/>
            <a:endParaRPr lang="fr-CA" sz="1600" dirty="0" smtClean="0"/>
          </a:p>
          <a:p>
            <a:pPr marL="285750" indent="-285750" algn="just">
              <a:buFont typeface="Wingdings" panose="05000000000000000000" pitchFamily="2" charset="2"/>
              <a:buChar char="§"/>
            </a:pPr>
            <a:r>
              <a:rPr lang="fr-CA" sz="1800" dirty="0" smtClean="0"/>
              <a:t>Cette </a:t>
            </a:r>
            <a:r>
              <a:rPr lang="fr-CA" sz="1800" dirty="0"/>
              <a:t>notion de compétence, telle que la décrit Perrenoud (1998, p. 7), se définit « comme une capacité d’agir efficacement dans un type défini de situation, capacité qui s’appuie sur des connaissances, mais ne s’y réduit pas ». </a:t>
            </a:r>
            <a:endParaRPr lang="fr-CA" sz="1800" dirty="0" smtClean="0"/>
          </a:p>
          <a:p>
            <a:pPr algn="just"/>
            <a:endParaRPr lang="fr-CA" sz="1800" dirty="0"/>
          </a:p>
          <a:p>
            <a:pPr marL="285750" indent="-285750" algn="just">
              <a:buFont typeface="Wingdings" panose="05000000000000000000" pitchFamily="2" charset="2"/>
              <a:buChar char="§"/>
            </a:pPr>
            <a:r>
              <a:rPr lang="fr-CA" sz="1800" dirty="0" smtClean="0"/>
              <a:t>Il </a:t>
            </a:r>
            <a:r>
              <a:rPr lang="fr-CA" sz="1800" dirty="0"/>
              <a:t>faut donc des connaissances pour devenir compétent, mais à cela s’ajoutent une multitude de ressources cognitives, dont les stratégies.  </a:t>
            </a:r>
          </a:p>
          <a:p>
            <a:endParaRPr lang="fr-CA" dirty="0"/>
          </a:p>
        </p:txBody>
      </p:sp>
      <p:sp>
        <p:nvSpPr>
          <p:cNvPr id="5" name="Espace réservé du texte 4"/>
          <p:cNvSpPr>
            <a:spLocks noGrp="1"/>
          </p:cNvSpPr>
          <p:nvPr>
            <p:ph type="body" sz="quarter" idx="15"/>
          </p:nvPr>
        </p:nvSpPr>
        <p:spPr/>
        <p:txBody>
          <a:bodyPr/>
          <a:lstStyle/>
          <a:p>
            <a:r>
              <a:rPr lang="fr-CA" dirty="0" smtClean="0"/>
              <a:t>Le concept de « résolution de problèmes »</a:t>
            </a:r>
            <a:endParaRPr lang="fr-CA" dirty="0"/>
          </a:p>
        </p:txBody>
      </p:sp>
    </p:spTree>
    <p:extLst>
      <p:ext uri="{BB962C8B-B14F-4D97-AF65-F5344CB8AC3E}">
        <p14:creationId xmlns:p14="http://schemas.microsoft.com/office/powerpoint/2010/main" val="116508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Effect transition="in" filter="fade">
                                      <p:cBhvr>
                                        <p:cTn id="1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3F647BD-B8E4-4F3B-9EBE-B76F5DC26368}" type="slidenum">
              <a:rPr lang="fr-CA" smtClean="0"/>
              <a:t>5</a:t>
            </a:fld>
            <a:endParaRPr lang="fr-CA" dirty="0"/>
          </a:p>
        </p:txBody>
      </p:sp>
      <p:sp>
        <p:nvSpPr>
          <p:cNvPr id="4" name="Espace réservé du texte 3"/>
          <p:cNvSpPr>
            <a:spLocks noGrp="1"/>
          </p:cNvSpPr>
          <p:nvPr>
            <p:ph type="body" sz="quarter" idx="14"/>
          </p:nvPr>
        </p:nvSpPr>
        <p:spPr>
          <a:xfrm>
            <a:off x="1763713" y="2132856"/>
            <a:ext cx="6985000" cy="4725144"/>
          </a:xfrm>
        </p:spPr>
        <p:txBody>
          <a:bodyPr>
            <a:normAutofit/>
          </a:bodyPr>
          <a:lstStyle/>
          <a:p>
            <a:pPr marL="285750" indent="-285750" algn="just">
              <a:buFont typeface="Wingdings" panose="05000000000000000000" pitchFamily="2" charset="2"/>
              <a:buChar char="§"/>
            </a:pPr>
            <a:r>
              <a:rPr lang="fr-CA" sz="1800" i="1" dirty="0" smtClean="0"/>
              <a:t>Progression </a:t>
            </a:r>
            <a:r>
              <a:rPr lang="fr-CA" sz="1800" i="1" dirty="0"/>
              <a:t>des apprentissages</a:t>
            </a:r>
            <a:r>
              <a:rPr lang="fr-CA" sz="1800" dirty="0"/>
              <a:t> (</a:t>
            </a:r>
            <a:r>
              <a:rPr lang="fr-CA" sz="1800" dirty="0" smtClean="0"/>
              <a:t>2009): liste </a:t>
            </a:r>
            <a:r>
              <a:rPr lang="fr-CA" sz="1800" dirty="0"/>
              <a:t>non exhaustive de stratégies cognitives et </a:t>
            </a:r>
            <a:r>
              <a:rPr lang="fr-CA" sz="1800" dirty="0" smtClean="0"/>
              <a:t>métacognitives</a:t>
            </a:r>
            <a:endParaRPr lang="fr-CA" sz="1800" dirty="0"/>
          </a:p>
          <a:p>
            <a:pPr lvl="1" algn="just"/>
            <a:r>
              <a:rPr lang="fr-CA" sz="1600" dirty="0" smtClean="0"/>
              <a:t>Peu </a:t>
            </a:r>
            <a:r>
              <a:rPr lang="fr-CA" sz="1600" dirty="0"/>
              <a:t>de détails sur le « quand » et le « comment » ces stratégies devraient être enseignées, mis à part ceci : </a:t>
            </a:r>
            <a:endParaRPr lang="fr-CA" sz="1600" dirty="0" smtClean="0"/>
          </a:p>
          <a:p>
            <a:pPr algn="just"/>
            <a:endParaRPr lang="fr-CA" sz="1800" dirty="0"/>
          </a:p>
          <a:p>
            <a:pPr marL="365125" lvl="1" indent="0" algn="ctr" defTabSz="884238">
              <a:buNone/>
              <a:tabLst>
                <a:tab pos="6096000" algn="l"/>
              </a:tabLst>
            </a:pPr>
            <a:r>
              <a:rPr lang="fr-CA" sz="1600" dirty="0" smtClean="0"/>
              <a:t>«</a:t>
            </a:r>
            <a:r>
              <a:rPr lang="fr-CA" sz="1600" dirty="0"/>
              <a:t> Il est possible de mettre l’accent sur certaines d’entre elles [les stratégies] selon la situation et l’intention poursuivie. Puisque les élèves doivent construire leur répertoire personnel de stratégies, il importe de les amener à développer leur autonomie à cet égard et de leur apprendre à les utiliser dans différents contextes ». </a:t>
            </a:r>
            <a:endParaRPr lang="fr-CA" sz="1600" dirty="0" smtClean="0"/>
          </a:p>
          <a:p>
            <a:pPr algn="just"/>
            <a:endParaRPr lang="fr-CA" sz="1800" dirty="0"/>
          </a:p>
          <a:p>
            <a:pPr marL="285750" indent="-285750" algn="just">
              <a:buFont typeface="Wingdings" panose="05000000000000000000" pitchFamily="2" charset="2"/>
              <a:buChar char="§"/>
            </a:pPr>
            <a:r>
              <a:rPr lang="fr-CA" sz="1800" dirty="0" smtClean="0"/>
              <a:t>Or</a:t>
            </a:r>
            <a:r>
              <a:rPr lang="fr-CA" sz="1800" dirty="0"/>
              <a:t>, bien que ce soit à l’élève de construire son propre répertoire de stratégies, il va sans dire que le rôle de l’enseignant est crucial afin de permettre à l’élève d’y parvenir. </a:t>
            </a:r>
          </a:p>
          <a:p>
            <a:pPr marL="441325" lvl="1" indent="-166688" algn="just"/>
            <a:r>
              <a:rPr lang="fr-CA" sz="1600" dirty="0" smtClean="0"/>
              <a:t>Quel enseignement </a:t>
            </a:r>
            <a:r>
              <a:rPr lang="fr-CA" sz="1600" dirty="0"/>
              <a:t>des stratégies de résolution de </a:t>
            </a:r>
            <a:r>
              <a:rPr lang="fr-CA" sz="1600" dirty="0" smtClean="0"/>
              <a:t>problèmes?</a:t>
            </a:r>
          </a:p>
          <a:p>
            <a:pPr marL="441325" lvl="1" indent="-166688" algn="just"/>
            <a:r>
              <a:rPr lang="fr-CA" sz="1600" dirty="0"/>
              <a:t>Cela dépend </a:t>
            </a:r>
            <a:r>
              <a:rPr lang="fr-CA" sz="1600" dirty="0" smtClean="0"/>
              <a:t>de l’intention que le poursuit!</a:t>
            </a:r>
            <a:endParaRPr lang="fr-CA" sz="1600" dirty="0"/>
          </a:p>
          <a:p>
            <a:pPr marL="441325" lvl="1" indent="-166688" algn="just"/>
            <a:endParaRPr lang="fr-CA" sz="1600" dirty="0"/>
          </a:p>
          <a:p>
            <a:pPr lvl="1"/>
            <a:endParaRPr lang="fr-CA" dirty="0"/>
          </a:p>
          <a:p>
            <a:endParaRPr lang="fr-CA" dirty="0"/>
          </a:p>
        </p:txBody>
      </p:sp>
      <p:sp>
        <p:nvSpPr>
          <p:cNvPr id="5" name="Espace réservé du texte 4"/>
          <p:cNvSpPr>
            <a:spLocks noGrp="1"/>
          </p:cNvSpPr>
          <p:nvPr>
            <p:ph type="body" sz="quarter" idx="15"/>
          </p:nvPr>
        </p:nvSpPr>
        <p:spPr/>
        <p:txBody>
          <a:bodyPr/>
          <a:lstStyle/>
          <a:p>
            <a:r>
              <a:rPr lang="fr-CA" dirty="0" smtClean="0"/>
              <a:t>Le concept de « résolution de problèmes »</a:t>
            </a:r>
            <a:endParaRPr lang="fr-CA" dirty="0"/>
          </a:p>
        </p:txBody>
      </p:sp>
      <p:sp>
        <p:nvSpPr>
          <p:cNvPr id="3" name="Rectangle 2"/>
          <p:cNvSpPr/>
          <p:nvPr/>
        </p:nvSpPr>
        <p:spPr>
          <a:xfrm>
            <a:off x="2195736" y="3501008"/>
            <a:ext cx="6552977" cy="1440160"/>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Bouton d’action : Suivant 5">
            <a:hlinkClick r:id="" action="ppaction://hlinkshowjump?jump=nextslide" highlightClick="1"/>
          </p:cNvPr>
          <p:cNvSpPr/>
          <p:nvPr/>
        </p:nvSpPr>
        <p:spPr>
          <a:xfrm>
            <a:off x="5940152" y="6448251"/>
            <a:ext cx="144016" cy="14910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39191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Effect transition="in" filter="fade">
                                      <p:cBhvr>
                                        <p:cTn id="15" dur="500"/>
                                        <p:tgtEl>
                                          <p:spTgt spid="4">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Effect transition="in" filter="fade">
                                      <p:cBhvr>
                                        <p:cTn id="18" dur="500"/>
                                        <p:tgtEl>
                                          <p:spTgt spid="4">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Effect transition="in" filter="fade">
                                      <p:cBhvr>
                                        <p:cTn id="21" dur="500"/>
                                        <p:tgtEl>
                                          <p:spTgt spid="4">
                                            <p:txEl>
                                              <p:pRg st="7" end="7"/>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3F647BD-B8E4-4F3B-9EBE-B76F5DC26368}" type="slidenum">
              <a:rPr lang="fr-CA" smtClean="0"/>
              <a:t>6</a:t>
            </a:fld>
            <a:endParaRPr lang="fr-CA" dirty="0"/>
          </a:p>
        </p:txBody>
      </p:sp>
      <p:sp>
        <p:nvSpPr>
          <p:cNvPr id="4" name="Espace réservé du texte 3"/>
          <p:cNvSpPr>
            <a:spLocks noGrp="1"/>
          </p:cNvSpPr>
          <p:nvPr>
            <p:ph type="body" sz="quarter" idx="14"/>
          </p:nvPr>
        </p:nvSpPr>
        <p:spPr>
          <a:xfrm>
            <a:off x="1763713" y="2132856"/>
            <a:ext cx="6985000" cy="4175869"/>
          </a:xfrm>
        </p:spPr>
        <p:txBody>
          <a:bodyPr>
            <a:noAutofit/>
          </a:bodyPr>
          <a:lstStyle/>
          <a:p>
            <a:pPr marL="285750" indent="-285750" algn="just">
              <a:buFont typeface="Wingdings" panose="05000000000000000000" pitchFamily="2" charset="2"/>
              <a:buChar char="§"/>
            </a:pPr>
            <a:r>
              <a:rPr lang="fr-CA" sz="1800" dirty="0" smtClean="0"/>
              <a:t>La </a:t>
            </a:r>
            <a:r>
              <a:rPr lang="fr-CA" sz="1800" dirty="0"/>
              <a:t>notion de « </a:t>
            </a:r>
            <a:r>
              <a:rPr lang="fr-CA" sz="1800" dirty="0" smtClean="0"/>
              <a:t>situation‑problème » semble avoir brouillé la </a:t>
            </a:r>
            <a:r>
              <a:rPr lang="fr-CA" sz="1800" dirty="0"/>
              <a:t>conception que nous avions des « problèmes » mathématiques. En fait, il semble que nous ayons affaire à deux concepts bien distincts :</a:t>
            </a:r>
          </a:p>
          <a:p>
            <a:pPr lvl="1" algn="just"/>
            <a:r>
              <a:rPr lang="fr-CA" sz="1600" dirty="0"/>
              <a:t>« l’apprentissage </a:t>
            </a:r>
            <a:r>
              <a:rPr lang="fr-CA" sz="1600" b="1" dirty="0"/>
              <a:t>par</a:t>
            </a:r>
            <a:r>
              <a:rPr lang="fr-CA" sz="1600" dirty="0"/>
              <a:t> la résolution de problèmes », en tant qu’outil d’enseignement, devient un contexte à partir duquel on crée la nécessité d’utiliser des notions mathématiques;</a:t>
            </a:r>
          </a:p>
          <a:p>
            <a:pPr lvl="1" algn="just"/>
            <a:r>
              <a:rPr lang="fr-CA" sz="1600" dirty="0"/>
              <a:t>« l’apprentissage </a:t>
            </a:r>
            <a:r>
              <a:rPr lang="fr-CA" sz="1600" b="1" dirty="0"/>
              <a:t>de</a:t>
            </a:r>
            <a:r>
              <a:rPr lang="fr-CA" sz="1600" dirty="0"/>
              <a:t> la résolution de situations-problèmes », en tant qu’approche pédagogique devant faire l’objet d’un apprentissage en soi, se construit sur la base d’une certaine familiarité avec les notions et les processus précédemment développés</a:t>
            </a:r>
            <a:r>
              <a:rPr lang="fr-CA" sz="1600" dirty="0" smtClean="0"/>
              <a:t>. (</a:t>
            </a:r>
            <a:r>
              <a:rPr lang="fr-CA" sz="1600" dirty="0" err="1" smtClean="0"/>
              <a:t>DeBlois</a:t>
            </a:r>
            <a:r>
              <a:rPr lang="fr-CA" sz="1600" dirty="0" smtClean="0"/>
              <a:t>, </a:t>
            </a:r>
            <a:r>
              <a:rPr lang="fr-CA" sz="1600" dirty="0" err="1" smtClean="0"/>
              <a:t>Barma</a:t>
            </a:r>
            <a:r>
              <a:rPr lang="fr-CA" sz="1600" dirty="0" smtClean="0"/>
              <a:t>, </a:t>
            </a:r>
            <a:r>
              <a:rPr lang="fr-CA" sz="1600" dirty="0" err="1" smtClean="0"/>
              <a:t>Lavallée</a:t>
            </a:r>
            <a:r>
              <a:rPr lang="fr-CA" sz="1600" dirty="0" smtClean="0"/>
              <a:t>, 2016).</a:t>
            </a:r>
            <a:endParaRPr lang="fr-CA" sz="1600" dirty="0"/>
          </a:p>
          <a:p>
            <a:pPr algn="just"/>
            <a:endParaRPr lang="fr-CA" sz="1800" dirty="0" smtClean="0"/>
          </a:p>
          <a:p>
            <a:pPr marL="285750" indent="-285750" algn="just">
              <a:buFont typeface="Wingdings" panose="05000000000000000000" pitchFamily="2" charset="2"/>
              <a:buChar char="§"/>
            </a:pPr>
            <a:r>
              <a:rPr lang="fr-CA" sz="1800" dirty="0" smtClean="0"/>
              <a:t>Cela </a:t>
            </a:r>
            <a:r>
              <a:rPr lang="fr-CA" sz="1800" dirty="0"/>
              <a:t>pose donc un défi pour les enseignants, puisque la plupart du temps, </a:t>
            </a:r>
            <a:r>
              <a:rPr lang="fr-CA" sz="1800" b="1" dirty="0"/>
              <a:t>le contexte et l’approche se confondent pour ne faire qu’un</a:t>
            </a:r>
            <a:r>
              <a:rPr lang="fr-CA" sz="1800" dirty="0"/>
              <a:t>. </a:t>
            </a:r>
            <a:endParaRPr lang="fr-CA" sz="1800" dirty="0" smtClean="0"/>
          </a:p>
          <a:p>
            <a:pPr algn="just"/>
            <a:endParaRPr lang="fr-CA" sz="1800" dirty="0"/>
          </a:p>
          <a:p>
            <a:pPr marL="258763" indent="-258763" algn="just"/>
            <a:r>
              <a:rPr lang="fr-CA" sz="1800" dirty="0" smtClean="0">
                <a:sym typeface="Wingdings" panose="05000000000000000000" pitchFamily="2" charset="2"/>
              </a:rPr>
              <a:t> </a:t>
            </a:r>
            <a:r>
              <a:rPr lang="fr-CA" sz="1800" dirty="0" smtClean="0"/>
              <a:t>La </a:t>
            </a:r>
            <a:r>
              <a:rPr lang="fr-CA" sz="1800" dirty="0"/>
              <a:t>figure </a:t>
            </a:r>
            <a:r>
              <a:rPr lang="fr-CA" sz="1800" dirty="0" smtClean="0"/>
              <a:t>suivante </a:t>
            </a:r>
            <a:r>
              <a:rPr lang="fr-CA" sz="1800" dirty="0"/>
              <a:t>illustre les deux fonctions dévolues à la résolution de problèmes </a:t>
            </a:r>
            <a:r>
              <a:rPr lang="fr-CA" sz="1800" dirty="0" smtClean="0"/>
              <a:t>aujourd’hui</a:t>
            </a:r>
            <a:r>
              <a:rPr lang="fr-CA" sz="1800" dirty="0"/>
              <a:t>.</a:t>
            </a:r>
          </a:p>
        </p:txBody>
      </p:sp>
      <p:sp>
        <p:nvSpPr>
          <p:cNvPr id="5" name="Espace réservé du texte 4"/>
          <p:cNvSpPr>
            <a:spLocks noGrp="1"/>
          </p:cNvSpPr>
          <p:nvPr>
            <p:ph type="body" sz="quarter" idx="15"/>
          </p:nvPr>
        </p:nvSpPr>
        <p:spPr/>
        <p:txBody>
          <a:bodyPr/>
          <a:lstStyle/>
          <a:p>
            <a:r>
              <a:rPr lang="fr-CA" dirty="0" smtClean="0"/>
              <a:t>Le concept de « résolution de problèmes »</a:t>
            </a:r>
            <a:endParaRPr lang="fr-CA" dirty="0"/>
          </a:p>
        </p:txBody>
      </p:sp>
    </p:spTree>
    <p:extLst>
      <p:ext uri="{BB962C8B-B14F-4D97-AF65-F5344CB8AC3E}">
        <p14:creationId xmlns:p14="http://schemas.microsoft.com/office/powerpoint/2010/main" val="302838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anim calcmode="lin" valueType="num">
                                      <p:cBhvr>
                                        <p:cTn id="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500"/>
                                        <p:tgtEl>
                                          <p:spTgt spid="4">
                                            <p:txEl>
                                              <p:pRg st="2" end="2"/>
                                            </p:txEl>
                                          </p:spTgt>
                                        </p:tgtEl>
                                      </p:cBhvr>
                                    </p:animEffect>
                                    <p:anim calcmode="lin" valueType="num">
                                      <p:cBhvr>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fade">
                                      <p:cBhvr>
                                        <p:cTn id="2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3F647BD-B8E4-4F3B-9EBE-B76F5DC26368}" type="slidenum">
              <a:rPr lang="fr-CA" smtClean="0"/>
              <a:t>7</a:t>
            </a:fld>
            <a:endParaRPr lang="fr-CA" dirty="0"/>
          </a:p>
        </p:txBody>
      </p:sp>
      <p:sp>
        <p:nvSpPr>
          <p:cNvPr id="5" name="Espace réservé du texte 4"/>
          <p:cNvSpPr>
            <a:spLocks noGrp="1"/>
          </p:cNvSpPr>
          <p:nvPr>
            <p:ph type="body" sz="quarter" idx="15"/>
          </p:nvPr>
        </p:nvSpPr>
        <p:spPr/>
        <p:txBody>
          <a:bodyPr/>
          <a:lstStyle/>
          <a:p>
            <a:r>
              <a:rPr lang="fr-CA" dirty="0" smtClean="0"/>
              <a:t>Le concept de « résolution de problèmes »</a:t>
            </a:r>
            <a:endParaRPr lang="fr-CA" dirty="0"/>
          </a:p>
        </p:txBody>
      </p:sp>
      <p:pic>
        <p:nvPicPr>
          <p:cNvPr id="3" name="Image 2"/>
          <p:cNvPicPr>
            <a:picLocks noChangeAspect="1"/>
          </p:cNvPicPr>
          <p:nvPr/>
        </p:nvPicPr>
        <p:blipFill>
          <a:blip r:embed="rId3"/>
          <a:stretch>
            <a:fillRect/>
          </a:stretch>
        </p:blipFill>
        <p:spPr>
          <a:xfrm>
            <a:off x="2699792" y="1899605"/>
            <a:ext cx="4896544" cy="4958395"/>
          </a:xfrm>
          <a:prstGeom prst="rect">
            <a:avLst/>
          </a:prstGeom>
        </p:spPr>
      </p:pic>
    </p:spTree>
    <p:extLst>
      <p:ext uri="{BB962C8B-B14F-4D97-AF65-F5344CB8AC3E}">
        <p14:creationId xmlns:p14="http://schemas.microsoft.com/office/powerpoint/2010/main" val="127078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3F647BD-B8E4-4F3B-9EBE-B76F5DC26368}" type="slidenum">
              <a:rPr lang="fr-CA" smtClean="0"/>
              <a:t>8</a:t>
            </a:fld>
            <a:endParaRPr lang="fr-CA" dirty="0"/>
          </a:p>
        </p:txBody>
      </p:sp>
      <p:sp>
        <p:nvSpPr>
          <p:cNvPr id="4" name="Espace réservé du texte 3"/>
          <p:cNvSpPr>
            <a:spLocks noGrp="1"/>
          </p:cNvSpPr>
          <p:nvPr>
            <p:ph type="body" sz="quarter" idx="14"/>
          </p:nvPr>
        </p:nvSpPr>
        <p:spPr>
          <a:xfrm>
            <a:off x="1763713" y="2061443"/>
            <a:ext cx="6840735" cy="4175869"/>
          </a:xfrm>
        </p:spPr>
        <p:txBody>
          <a:bodyPr>
            <a:normAutofit/>
          </a:bodyPr>
          <a:lstStyle/>
          <a:p>
            <a:pPr marL="285750" indent="-285750" algn="just">
              <a:buFont typeface="Wingdings" panose="05000000000000000000" pitchFamily="2" charset="2"/>
              <a:buChar char="§"/>
            </a:pPr>
            <a:r>
              <a:rPr lang="fr-CA" sz="1800" dirty="0" smtClean="0"/>
              <a:t>Il semble donc, selon </a:t>
            </a:r>
            <a:r>
              <a:rPr lang="fr-CA" sz="1800" dirty="0" err="1" smtClean="0"/>
              <a:t>Deblois</a:t>
            </a:r>
            <a:r>
              <a:rPr lang="fr-CA" sz="1800" dirty="0" smtClean="0"/>
              <a:t> (2011), que plusieurs </a:t>
            </a:r>
            <a:r>
              <a:rPr lang="fr-CA" sz="1800" dirty="0"/>
              <a:t>types de problèmes existent et il nous apparaît important de prendre le temps de les définir :</a:t>
            </a:r>
          </a:p>
          <a:p>
            <a:endParaRPr lang="fr-CA" dirty="0"/>
          </a:p>
        </p:txBody>
      </p:sp>
      <p:sp>
        <p:nvSpPr>
          <p:cNvPr id="5" name="Espace réservé du texte 4"/>
          <p:cNvSpPr>
            <a:spLocks noGrp="1"/>
          </p:cNvSpPr>
          <p:nvPr>
            <p:ph type="body" sz="quarter" idx="15"/>
          </p:nvPr>
        </p:nvSpPr>
        <p:spPr/>
        <p:txBody>
          <a:bodyPr/>
          <a:lstStyle/>
          <a:p>
            <a:r>
              <a:rPr lang="fr-CA" dirty="0" smtClean="0"/>
              <a:t>Le concept de « résolution de problèmes »</a:t>
            </a:r>
            <a:endParaRPr lang="fr-CA" dirty="0"/>
          </a:p>
        </p:txBody>
      </p:sp>
      <p:pic>
        <p:nvPicPr>
          <p:cNvPr id="3" name="Image 2"/>
          <p:cNvPicPr>
            <a:picLocks noChangeAspect="1"/>
          </p:cNvPicPr>
          <p:nvPr/>
        </p:nvPicPr>
        <p:blipFill>
          <a:blip r:embed="rId3"/>
          <a:stretch>
            <a:fillRect/>
          </a:stretch>
        </p:blipFill>
        <p:spPr>
          <a:xfrm>
            <a:off x="1966375" y="2899018"/>
            <a:ext cx="6755801" cy="3926974"/>
          </a:xfrm>
          <a:prstGeom prst="rect">
            <a:avLst/>
          </a:prstGeom>
        </p:spPr>
      </p:pic>
    </p:spTree>
    <p:extLst>
      <p:ext uri="{BB962C8B-B14F-4D97-AF65-F5344CB8AC3E}">
        <p14:creationId xmlns:p14="http://schemas.microsoft.com/office/powerpoint/2010/main" val="144400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3F647BD-B8E4-4F3B-9EBE-B76F5DC26368}" type="slidenum">
              <a:rPr lang="fr-CA" smtClean="0"/>
              <a:t>9</a:t>
            </a:fld>
            <a:endParaRPr lang="fr-CA" dirty="0"/>
          </a:p>
        </p:txBody>
      </p:sp>
      <p:sp>
        <p:nvSpPr>
          <p:cNvPr id="5" name="Espace réservé du texte 4"/>
          <p:cNvSpPr>
            <a:spLocks noGrp="1"/>
          </p:cNvSpPr>
          <p:nvPr>
            <p:ph type="body" sz="quarter" idx="15"/>
          </p:nvPr>
        </p:nvSpPr>
        <p:spPr>
          <a:xfrm>
            <a:off x="1755110" y="908720"/>
            <a:ext cx="6985000" cy="935707"/>
          </a:xfrm>
        </p:spPr>
        <p:txBody>
          <a:bodyPr/>
          <a:lstStyle/>
          <a:p>
            <a:r>
              <a:rPr lang="fr-CA" dirty="0" smtClean="0"/>
              <a:t>Le concept de « résolution de problèmes »</a:t>
            </a:r>
            <a:endParaRPr lang="fr-CA" dirty="0"/>
          </a:p>
        </p:txBody>
      </p:sp>
      <p:grpSp>
        <p:nvGrpSpPr>
          <p:cNvPr id="17" name="Groupe 16"/>
          <p:cNvGrpSpPr/>
          <p:nvPr/>
        </p:nvGrpSpPr>
        <p:grpSpPr>
          <a:xfrm>
            <a:off x="1333835" y="188640"/>
            <a:ext cx="7571184" cy="6706752"/>
            <a:chOff x="0" y="0"/>
            <a:chExt cx="8396315" cy="7259280"/>
          </a:xfrm>
        </p:grpSpPr>
        <p:grpSp>
          <p:nvGrpSpPr>
            <p:cNvPr id="23" name="Groupe 22"/>
            <p:cNvGrpSpPr/>
            <p:nvPr/>
          </p:nvGrpSpPr>
          <p:grpSpPr>
            <a:xfrm>
              <a:off x="0" y="0"/>
              <a:ext cx="8396315" cy="7259280"/>
              <a:chOff x="15903" y="0"/>
              <a:chExt cx="8396315" cy="7259280"/>
            </a:xfrm>
          </p:grpSpPr>
          <p:sp>
            <p:nvSpPr>
              <p:cNvPr id="25" name="Rectangle 24"/>
              <p:cNvSpPr/>
              <p:nvPr/>
            </p:nvSpPr>
            <p:spPr>
              <a:xfrm>
                <a:off x="47446" y="1884450"/>
                <a:ext cx="8364772" cy="4245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p>
            </p:txBody>
          </p:sp>
          <p:sp>
            <p:nvSpPr>
              <p:cNvPr id="26" name="Zone de texte 4"/>
              <p:cNvSpPr txBox="1"/>
              <p:nvPr/>
            </p:nvSpPr>
            <p:spPr>
              <a:xfrm>
                <a:off x="739209" y="1884484"/>
                <a:ext cx="7132320" cy="30214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r-CA" sz="1200" b="1">
                    <a:effectLst/>
                    <a:ea typeface="Calibri" panose="020F0502020204030204" pitchFamily="34" charset="0"/>
                    <a:cs typeface="Times New Roman" panose="02020603050405020304" pitchFamily="18" charset="0"/>
                  </a:rPr>
                  <a:t>Situation-problème</a:t>
                </a:r>
                <a:endParaRPr lang="fr-CA" sz="1100">
                  <a:effectLst/>
                  <a:ea typeface="Calibri" panose="020F0502020204030204" pitchFamily="34" charset="0"/>
                  <a:cs typeface="Times New Roman" panose="02020603050405020304" pitchFamily="18" charset="0"/>
                </a:endParaRPr>
              </a:p>
            </p:txBody>
          </p:sp>
          <p:sp>
            <p:nvSpPr>
              <p:cNvPr id="27" name="Zone de texte 5"/>
              <p:cNvSpPr txBox="1"/>
              <p:nvPr/>
            </p:nvSpPr>
            <p:spPr>
              <a:xfrm rot="16200000">
                <a:off x="-3399444" y="3542307"/>
                <a:ext cx="7132320" cy="3016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r-CA" sz="1200" b="1">
                    <a:effectLst/>
                    <a:ea typeface="Calibri" panose="020F0502020204030204" pitchFamily="34" charset="0"/>
                    <a:cs typeface="Times New Roman" panose="02020603050405020304" pitchFamily="18" charset="0"/>
                  </a:rPr>
                  <a:t>Situation-problème</a:t>
                </a:r>
                <a:endParaRPr lang="fr-CA" sz="1100">
                  <a:effectLst/>
                  <a:ea typeface="Calibri" panose="020F0502020204030204" pitchFamily="34" charset="0"/>
                  <a:cs typeface="Times New Roman" panose="02020603050405020304" pitchFamily="18" charset="0"/>
                </a:endParaRPr>
              </a:p>
            </p:txBody>
          </p:sp>
          <p:sp>
            <p:nvSpPr>
              <p:cNvPr id="28" name="Zone de texte 14"/>
              <p:cNvSpPr txBox="1"/>
              <p:nvPr/>
            </p:nvSpPr>
            <p:spPr>
              <a:xfrm rot="5400000">
                <a:off x="4663178" y="3415085"/>
                <a:ext cx="7132320" cy="30214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r-CA" sz="1200" b="1">
                    <a:effectLst/>
                    <a:ea typeface="Calibri" panose="020F0502020204030204" pitchFamily="34" charset="0"/>
                    <a:cs typeface="Times New Roman" panose="02020603050405020304" pitchFamily="18" charset="0"/>
                  </a:rPr>
                  <a:t>Situation-problème</a:t>
                </a:r>
                <a:endParaRPr lang="fr-CA" sz="1100">
                  <a:effectLst/>
                  <a:ea typeface="Calibri" panose="020F0502020204030204" pitchFamily="34" charset="0"/>
                  <a:cs typeface="Times New Roman" panose="02020603050405020304" pitchFamily="18" charset="0"/>
                </a:endParaRPr>
              </a:p>
            </p:txBody>
          </p:sp>
        </p:grpSp>
        <p:sp>
          <p:nvSpPr>
            <p:cNvPr id="24" name="Zone de texte 21"/>
            <p:cNvSpPr txBox="1"/>
            <p:nvPr/>
          </p:nvSpPr>
          <p:spPr>
            <a:xfrm>
              <a:off x="477079" y="5581816"/>
              <a:ext cx="7132027" cy="301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r-CA" sz="1200" b="1">
                  <a:effectLst/>
                  <a:ea typeface="Calibri" panose="020F0502020204030204" pitchFamily="34" charset="0"/>
                  <a:cs typeface="Times New Roman" panose="02020603050405020304" pitchFamily="18" charset="0"/>
                </a:rPr>
                <a:t>Situation-problème</a:t>
              </a:r>
              <a:endParaRPr lang="fr-CA" sz="1100">
                <a:effectLst/>
                <a:ea typeface="Calibri" panose="020F0502020204030204" pitchFamily="34" charset="0"/>
                <a:cs typeface="Times New Roman" panose="02020603050405020304" pitchFamily="18" charset="0"/>
              </a:endParaRPr>
            </a:p>
          </p:txBody>
        </p:sp>
      </p:grpSp>
      <p:grpSp>
        <p:nvGrpSpPr>
          <p:cNvPr id="18" name="Groupe 17"/>
          <p:cNvGrpSpPr/>
          <p:nvPr/>
        </p:nvGrpSpPr>
        <p:grpSpPr>
          <a:xfrm>
            <a:off x="1636170" y="2140397"/>
            <a:ext cx="6994955" cy="3427349"/>
            <a:chOff x="0" y="0"/>
            <a:chExt cx="7808595" cy="3721735"/>
          </a:xfrm>
        </p:grpSpPr>
        <p:pic>
          <p:nvPicPr>
            <p:cNvPr id="21" name="Image 20"/>
            <p:cNvPicPr>
              <a:picLocks noChangeAspect="1"/>
            </p:cNvPicPr>
            <p:nvPr/>
          </p:nvPicPr>
          <p:blipFill rotWithShape="1">
            <a:blip r:embed="rId3">
              <a:extLst>
                <a:ext uri="{28A0092B-C50C-407E-A947-70E740481C1C}">
                  <a14:useLocalDpi xmlns:a14="http://schemas.microsoft.com/office/drawing/2010/main" val="0"/>
                </a:ext>
              </a:extLst>
            </a:blip>
            <a:srcRect l="11807" t="24499" r="10238" b="9416"/>
            <a:stretch/>
          </p:blipFill>
          <p:spPr bwMode="auto">
            <a:xfrm>
              <a:off x="0" y="0"/>
              <a:ext cx="7808595" cy="3721735"/>
            </a:xfrm>
            <a:prstGeom prst="rect">
              <a:avLst/>
            </a:prstGeom>
            <a:ln>
              <a:noFill/>
            </a:ln>
            <a:extLst>
              <a:ext uri="{53640926-AAD7-44D8-BBD7-CCE9431645EC}">
                <a14:shadowObscured xmlns:a14="http://schemas.microsoft.com/office/drawing/2010/main"/>
              </a:ext>
            </a:extLst>
          </p:spPr>
        </p:pic>
        <p:sp>
          <p:nvSpPr>
            <p:cNvPr id="22" name="Zone de texte 17"/>
            <p:cNvSpPr txBox="1"/>
            <p:nvPr/>
          </p:nvSpPr>
          <p:spPr>
            <a:xfrm>
              <a:off x="5874106" y="1558137"/>
              <a:ext cx="1887321" cy="19019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0"/>
                </a:spcAft>
              </a:pPr>
              <a:r>
                <a:rPr lang="fr-CA" sz="600">
                  <a:solidFill>
                    <a:srgbClr val="1F3864"/>
                  </a:solidFill>
                  <a:effectLst/>
                  <a:latin typeface="Century Gothic" panose="020B0502020202020204" pitchFamily="34" charset="0"/>
                  <a:ea typeface="Calibri" panose="020F0502020204030204" pitchFamily="34" charset="0"/>
                  <a:cs typeface="Times New Roman" panose="02020603050405020304" pitchFamily="18" charset="0"/>
                </a:rPr>
                <a:t>+ situations d’application </a:t>
              </a:r>
              <a:r>
                <a:rPr lang="fr-CA" sz="500">
                  <a:solidFill>
                    <a:srgbClr val="1F3864"/>
                  </a:solidFill>
                  <a:effectLst/>
                  <a:latin typeface="Century Gothic" panose="020B0502020202020204" pitchFamily="34" charset="0"/>
                  <a:ea typeface="Calibri" panose="020F0502020204030204" pitchFamily="34" charset="0"/>
                  <a:cs typeface="Times New Roman" panose="02020603050405020304" pitchFamily="18" charset="0"/>
                </a:rPr>
                <a:t>(compétence 2)</a:t>
              </a:r>
              <a:endParaRPr lang="fr-CA" sz="1100">
                <a:effectLst/>
                <a:ea typeface="Calibri" panose="020F0502020204030204" pitchFamily="34" charset="0"/>
                <a:cs typeface="Times New Roman" panose="02020603050405020304" pitchFamily="18" charset="0"/>
              </a:endParaRPr>
            </a:p>
          </p:txBody>
        </p:sp>
      </p:grpSp>
      <p:sp>
        <p:nvSpPr>
          <p:cNvPr id="19" name="Flèche courbée vers le haut 18"/>
          <p:cNvSpPr/>
          <p:nvPr/>
        </p:nvSpPr>
        <p:spPr>
          <a:xfrm rot="16425843">
            <a:off x="8036963" y="4237887"/>
            <a:ext cx="1332111" cy="845857"/>
          </a:xfrm>
          <a:prstGeom prst="curvedUp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p>
        </p:txBody>
      </p:sp>
      <p:sp>
        <p:nvSpPr>
          <p:cNvPr id="20" name="Légende encadrée 1 19"/>
          <p:cNvSpPr/>
          <p:nvPr/>
        </p:nvSpPr>
        <p:spPr>
          <a:xfrm>
            <a:off x="1441791" y="5948497"/>
            <a:ext cx="2450538" cy="383610"/>
          </a:xfrm>
          <a:prstGeom prst="borderCallout1">
            <a:avLst>
              <a:gd name="adj1" fmla="val 1189"/>
              <a:gd name="adj2" fmla="val 58787"/>
              <a:gd name="adj3" fmla="val -106173"/>
              <a:gd name="adj4" fmla="val 79426"/>
            </a:avLst>
          </a:prstGeom>
        </p:spPr>
        <p:style>
          <a:lnRef idx="3">
            <a:schemeClr val="lt1"/>
          </a:lnRef>
          <a:fillRef idx="1">
            <a:schemeClr val="dk1"/>
          </a:fillRef>
          <a:effectRef idx="1">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CA" sz="900" dirty="0">
                <a:effectLst/>
                <a:ea typeface="Calibri" panose="020F0502020204030204" pitchFamily="34" charset="0"/>
                <a:cs typeface="Times New Roman" panose="02020603050405020304" pitchFamily="18" charset="0"/>
              </a:rPr>
              <a:t>Enseignement </a:t>
            </a:r>
            <a:r>
              <a:rPr lang="fr-CA" sz="900" dirty="0" smtClean="0">
                <a:effectLst/>
                <a:ea typeface="Calibri" panose="020F0502020204030204" pitchFamily="34" charset="0"/>
                <a:cs typeface="Times New Roman" panose="02020603050405020304" pitchFamily="18" charset="0"/>
              </a:rPr>
              <a:t>des </a:t>
            </a:r>
            <a:r>
              <a:rPr lang="fr-CA" sz="900" dirty="0">
                <a:effectLst/>
                <a:ea typeface="Calibri" panose="020F0502020204030204" pitchFamily="34" charset="0"/>
                <a:cs typeface="Times New Roman" panose="02020603050405020304" pitchFamily="18" charset="0"/>
              </a:rPr>
              <a:t>stratégies de résolution d’une situation-problème *</a:t>
            </a:r>
            <a:endParaRPr lang="fr-CA" sz="1100" dirty="0">
              <a:effectLst/>
              <a:ea typeface="Calibri" panose="020F0502020204030204" pitchFamily="34" charset="0"/>
              <a:cs typeface="Times New Roman" panose="02020603050405020304" pitchFamily="18" charset="0"/>
            </a:endParaRPr>
          </a:p>
        </p:txBody>
      </p:sp>
      <p:sp>
        <p:nvSpPr>
          <p:cNvPr id="3"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0" numCol="1" anchor="ctr" anchorCtr="0" compatLnSpc="1">
            <a:prstTxWarp prst="textNoShape">
              <a:avLst/>
            </a:prstTxWarp>
            <a:spAutoFit/>
          </a:bodyPr>
          <a:lstStyle/>
          <a:p>
            <a:endParaRPr lang="fr-CA"/>
          </a:p>
        </p:txBody>
      </p:sp>
      <p:sp>
        <p:nvSpPr>
          <p:cNvPr id="36" name="Rectangle 13"/>
          <p:cNvSpPr>
            <a:spLocks noChangeArrowheads="1"/>
          </p:cNvSpPr>
          <p:nvPr/>
        </p:nvSpPr>
        <p:spPr bwMode="auto">
          <a:xfrm>
            <a:off x="561647" y="1075262"/>
            <a:ext cx="9144000" cy="1077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CA" altLang="fr-FR" sz="1400" b="1" i="0" u="none" strike="noStrike" cap="none" normalizeH="0" baseline="0" dirty="0" smtClean="0" bmk="_Toc491337434">
              <a:ln>
                <a:noFill/>
              </a:ln>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CA" altLang="fr-FR" sz="1400" b="1" i="0" u="none" strike="noStrike" cap="none" normalizeH="0" baseline="0" dirty="0" smtClean="0" bmk="_Toc491337434">
                <a:ln>
                  <a:noFill/>
                </a:ln>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t>Schéma synthétisant l’imbrication de la résolution de problèmes comme moyen pédagogique</a:t>
            </a:r>
            <a:endParaRPr kumimoji="0" lang="fr-CA" altLang="fr-FR" sz="1600" b="0" i="0" u="none" strike="noStrike" cap="none" normalizeH="0" baseline="0" dirty="0" smtClean="0">
              <a:ln>
                <a:noFill/>
              </a:ln>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CA" altLang="fr-FR" sz="1400" b="1" i="0" u="none" strike="noStrike" cap="none" normalizeH="0" baseline="0" dirty="0" smtClean="0" bmk="_Toc491337435">
                <a:ln>
                  <a:noFill/>
                </a:ln>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t>et de la résolution de situations-problèmes comme objet d’apprentissage (Potvin, 2017, inédit)</a:t>
            </a:r>
            <a:endParaRPr kumimoji="0" lang="fr-CA" altLang="fr-FR" sz="1600" b="0" i="0" u="none" strike="noStrike" cap="none" normalizeH="0" baseline="0" dirty="0" smtClean="0">
              <a:ln>
                <a:noFill/>
              </a:ln>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CA"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37" name="Pensées 36"/>
          <p:cNvSpPr/>
          <p:nvPr/>
        </p:nvSpPr>
        <p:spPr>
          <a:xfrm>
            <a:off x="2482168" y="3125755"/>
            <a:ext cx="1185883" cy="495784"/>
          </a:xfrm>
          <a:prstGeom prst="cloudCallout">
            <a:avLst>
              <a:gd name="adj1" fmla="val -28616"/>
              <a:gd name="adj2" fmla="val -97383"/>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100" dirty="0" smtClean="0"/>
              <a:t>Problème simple</a:t>
            </a:r>
            <a:endParaRPr lang="fr-CA" sz="1100" dirty="0"/>
          </a:p>
        </p:txBody>
      </p:sp>
      <p:sp>
        <p:nvSpPr>
          <p:cNvPr id="38" name="Pensées 37"/>
          <p:cNvSpPr/>
          <p:nvPr/>
        </p:nvSpPr>
        <p:spPr>
          <a:xfrm>
            <a:off x="3892329" y="3680879"/>
            <a:ext cx="1461524" cy="504056"/>
          </a:xfrm>
          <a:prstGeom prst="cloudCallout">
            <a:avLst>
              <a:gd name="adj1" fmla="val 124737"/>
              <a:gd name="adj2" fmla="val -7039"/>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100" dirty="0" smtClean="0"/>
              <a:t>Problème compliqué</a:t>
            </a:r>
            <a:endParaRPr lang="fr-CA" sz="1100" dirty="0"/>
          </a:p>
        </p:txBody>
      </p:sp>
      <p:sp>
        <p:nvSpPr>
          <p:cNvPr id="39" name="Rectangle à coins arrondis 38"/>
          <p:cNvSpPr/>
          <p:nvPr/>
        </p:nvSpPr>
        <p:spPr>
          <a:xfrm>
            <a:off x="3312647" y="5099913"/>
            <a:ext cx="1584176" cy="35477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1" name="Rectangle à coins arrondis 40"/>
          <p:cNvSpPr/>
          <p:nvPr/>
        </p:nvSpPr>
        <p:spPr>
          <a:xfrm>
            <a:off x="4443224" y="1944898"/>
            <a:ext cx="1440160" cy="21131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2" name="Zone de texte 33"/>
          <p:cNvSpPr txBox="1"/>
          <p:nvPr/>
        </p:nvSpPr>
        <p:spPr>
          <a:xfrm>
            <a:off x="3973801" y="5893294"/>
            <a:ext cx="4657324" cy="907800"/>
          </a:xfrm>
          <a:prstGeom prst="rect">
            <a:avLst/>
          </a:prstGeom>
          <a:solidFill>
            <a:schemeClr val="lt1"/>
          </a:solidFill>
          <a:ln w="6350">
            <a:solidFill>
              <a:prstClr val="black"/>
            </a:solidFill>
          </a:ln>
          <a:effectLst>
            <a:outerShdw blurRad="50800" dist="38100" dir="2700000" algn="tl" rotWithShape="0">
              <a:prstClr val="black">
                <a:alpha val="40000"/>
              </a:prstClr>
            </a:outerShdw>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fr-CA" sz="900" dirty="0">
                <a:effectLst/>
                <a:ea typeface="Calibri" panose="020F0502020204030204" pitchFamily="34" charset="0"/>
                <a:cs typeface="Times New Roman" panose="02020603050405020304" pitchFamily="18" charset="0"/>
              </a:rPr>
              <a:t>* Les stratégies de résolution de situations-problèmes peuvent avoir été proposées par des élèves en cours de réalisation de la tâche. Toutefois, il est primordial que l’enseignant structure et formalise les stratégies « découvertes » par les élèves afin de les rendre accessibles à tous. Il pourrait être pertinent de décontextualiser la stratégie afin de permettre aux élèves de s’exercer à la mettre en application. Ensuite, un répertoire de groupe pourrait être constitué afin d’y consigner les stratégies. Les élèves pourront s’y référer par la suite.</a:t>
            </a:r>
          </a:p>
        </p:txBody>
      </p:sp>
    </p:spTree>
    <p:extLst>
      <p:ext uri="{BB962C8B-B14F-4D97-AF65-F5344CB8AC3E}">
        <p14:creationId xmlns:p14="http://schemas.microsoft.com/office/powerpoint/2010/main" val="95404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1" grpId="0" animBg="1"/>
      <p:bldP spid="42"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461</TotalTime>
  <Words>2001</Words>
  <Application>Microsoft Office PowerPoint</Application>
  <PresentationFormat>Affichage à l'écran (4:3)</PresentationFormat>
  <Paragraphs>410</Paragraphs>
  <Slides>29</Slides>
  <Notes>27</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29</vt:i4>
      </vt:variant>
    </vt:vector>
  </HeadingPairs>
  <TitlesOfParts>
    <vt:vector size="37" baseType="lpstr">
      <vt:lpstr>Arial</vt:lpstr>
      <vt:lpstr>Calibri</vt:lpstr>
      <vt:lpstr>Calibri Light</vt:lpstr>
      <vt:lpstr>Century Gothic</vt:lpstr>
      <vt:lpstr>Courier New</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Windows</dc:creator>
  <cp:lastModifiedBy>Geneviève  Dupré</cp:lastModifiedBy>
  <cp:revision>55</cp:revision>
  <dcterms:created xsi:type="dcterms:W3CDTF">2013-11-18T14:48:57Z</dcterms:created>
  <dcterms:modified xsi:type="dcterms:W3CDTF">2018-01-17T20:36:50Z</dcterms:modified>
</cp:coreProperties>
</file>