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69" r:id="rId11"/>
    <p:sldId id="270" r:id="rId12"/>
    <p:sldId id="271" r:id="rId13"/>
    <p:sldId id="310" r:id="rId14"/>
    <p:sldId id="274" r:id="rId15"/>
    <p:sldId id="283" r:id="rId16"/>
    <p:sldId id="275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3" r:id="rId26"/>
    <p:sldId id="304" r:id="rId27"/>
    <p:sldId id="300" r:id="rId28"/>
    <p:sldId id="305" r:id="rId29"/>
    <p:sldId id="301" r:id="rId30"/>
    <p:sldId id="306" r:id="rId31"/>
    <p:sldId id="294" r:id="rId32"/>
    <p:sldId id="309" r:id="rId33"/>
    <p:sldId id="30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73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958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7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74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5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2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49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112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78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09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17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37000">
              <a:schemeClr val="bg1">
                <a:lumMod val="65000"/>
              </a:schemeClr>
            </a:gs>
            <a:gs pos="83000">
              <a:schemeClr val="bg1">
                <a:lumMod val="85000"/>
              </a:schemeClr>
            </a:gs>
            <a:gs pos="61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6646-7798-4520-AFB7-85A20017B5F2}" type="datetimeFigureOut">
              <a:rPr lang="fr-CA" smtClean="0"/>
              <a:t>2017-12-13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8AD8-7D6E-45E2-8562-981236F985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63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ouelletf@cskamloup.qc.ca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fredouelle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hyperlink" Target="http://cordealingemathematique.com/" TargetMode="External"/><Relationship Id="rId4" Type="http://schemas.openxmlformats.org/officeDocument/2006/relationships/hyperlink" Target="https://twitter.com/fredouellet0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youtu.be/NsiudZNf-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0.png"/><Relationship Id="rId25" Type="http://schemas.openxmlformats.org/officeDocument/2006/relationships/image" Target="../media/image200.png"/><Relationship Id="rId2" Type="http://schemas.openxmlformats.org/officeDocument/2006/relationships/image" Target="../media/image154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4" Type="http://schemas.openxmlformats.org/officeDocument/2006/relationships/image" Target="../media/image190.png"/><Relationship Id="rId5" Type="http://schemas.openxmlformats.org/officeDocument/2006/relationships/image" Target="../media/image180.png"/><Relationship Id="rId23" Type="http://schemas.openxmlformats.org/officeDocument/2006/relationships/image" Target="../media/image360.png"/><Relationship Id="rId28" Type="http://schemas.openxmlformats.org/officeDocument/2006/relationships/hyperlink" Target="https://youtu.be/NsiudZNf-20?t=7m51s" TargetMode="External"/><Relationship Id="rId4" Type="http://schemas.openxmlformats.org/officeDocument/2006/relationships/image" Target="../media/image170.png"/><Relationship Id="rId22" Type="http://schemas.openxmlformats.org/officeDocument/2006/relationships/image" Target="../media/image350.png"/><Relationship Id="rId27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0.png"/><Relationship Id="rId25" Type="http://schemas.openxmlformats.org/officeDocument/2006/relationships/image" Target="../media/image20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4" Type="http://schemas.openxmlformats.org/officeDocument/2006/relationships/image" Target="../media/image190.png"/><Relationship Id="rId5" Type="http://schemas.openxmlformats.org/officeDocument/2006/relationships/image" Target="../media/image180.png"/><Relationship Id="rId23" Type="http://schemas.openxmlformats.org/officeDocument/2006/relationships/image" Target="../media/image360.png"/><Relationship Id="rId4" Type="http://schemas.openxmlformats.org/officeDocument/2006/relationships/image" Target="../media/image170.png"/><Relationship Id="rId22" Type="http://schemas.openxmlformats.org/officeDocument/2006/relationships/image" Target="../media/image350.png"/><Relationship Id="rId27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7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8TJ_JMNPMQ" TargetMode="Externa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9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3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41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40.png"/><Relationship Id="rId7" Type="http://schemas.openxmlformats.org/officeDocument/2006/relationships/image" Target="../media/image4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40.png"/><Relationship Id="rId10" Type="http://schemas.openxmlformats.org/officeDocument/2006/relationships/image" Target="../media/image17.png"/><Relationship Id="rId4" Type="http://schemas.openxmlformats.org/officeDocument/2006/relationships/image" Target="../media/image430.png"/><Relationship Id="rId9" Type="http://schemas.openxmlformats.org/officeDocument/2006/relationships/hyperlink" Target="https://youtu.be/r4F72hGM_y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00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58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1.png"/><Relationship Id="rId7" Type="http://schemas.openxmlformats.org/officeDocument/2006/relationships/image" Target="../media/image5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480.png"/><Relationship Id="rId1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45.png"/><Relationship Id="rId7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92.png"/><Relationship Id="rId5" Type="http://schemas.openxmlformats.org/officeDocument/2006/relationships/image" Target="../media/image54.png"/><Relationship Id="rId10" Type="http://schemas.openxmlformats.org/officeDocument/2006/relationships/image" Target="../media/image91.png"/><Relationship Id="rId4" Type="http://schemas.openxmlformats.org/officeDocument/2006/relationships/image" Target="../media/image146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8.png"/><Relationship Id="rId2" Type="http://schemas.openxmlformats.org/officeDocument/2006/relationships/hyperlink" Target="https://teacher.desmos.com/activitybuilder/custom/5968e283c7ca22060d5a5b3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er.desmos.com/activitybuilder/custom/5a0b1644e1d5de06124e4111" TargetMode="External"/><Relationship Id="rId5" Type="http://schemas.openxmlformats.org/officeDocument/2006/relationships/image" Target="../media/image102.png"/><Relationship Id="rId4" Type="http://schemas.openxmlformats.org/officeDocument/2006/relationships/hyperlink" Target="https://teacher.desmos.com/activitybuilder/custom/584863d7ee48349c09e1ae5b" TargetMode="External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r_stadel" TargetMode="External"/><Relationship Id="rId13" Type="http://schemas.openxmlformats.org/officeDocument/2006/relationships/hyperlink" Target="http://cordealingemathematique.com/" TargetMode="External"/><Relationship Id="rId18" Type="http://schemas.openxmlformats.org/officeDocument/2006/relationships/hyperlink" Target="https://www.youtube.com/playlist?list=PLm1b-gTU1hi0XeNIyH4qKdLlVwsmBPeUG" TargetMode="External"/><Relationship Id="rId3" Type="http://schemas.openxmlformats.org/officeDocument/2006/relationships/hyperlink" Target="https://mathrockstarsblog.wordpress.com/" TargetMode="External"/><Relationship Id="rId7" Type="http://schemas.openxmlformats.org/officeDocument/2006/relationships/hyperlink" Target="http://www.estimation180.com/" TargetMode="External"/><Relationship Id="rId12" Type="http://schemas.openxmlformats.org/officeDocument/2006/relationships/image" Target="../media/image147.png"/><Relationship Id="rId17" Type="http://schemas.openxmlformats.org/officeDocument/2006/relationships/image" Target="../media/image148.png"/><Relationship Id="rId2" Type="http://schemas.openxmlformats.org/officeDocument/2006/relationships/image" Target="../media/image115.jpeg"/><Relationship Id="rId16" Type="http://schemas.openxmlformats.org/officeDocument/2006/relationships/hyperlink" Target="https://drive.google.com/open?id=0B7ac4YpzuCpZSURNZTlUZk12b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hyperlink" Target="https://twitter.com/MathProjects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openxmlformats.org/officeDocument/2006/relationships/hyperlink" Target="https://clotheslinemath.com/" TargetMode="External"/><Relationship Id="rId19" Type="http://schemas.openxmlformats.org/officeDocument/2006/relationships/image" Target="../media/image149.png"/><Relationship Id="rId4" Type="http://schemas.openxmlformats.org/officeDocument/2006/relationships/hyperlink" Target="https://twitter.com/danluevanos" TargetMode="External"/><Relationship Id="rId9" Type="http://schemas.openxmlformats.org/officeDocument/2006/relationships/image" Target="../media/image130.png"/><Relationship Id="rId14" Type="http://schemas.openxmlformats.org/officeDocument/2006/relationships/hyperlink" Target="https://twitter.com/search?q=#clotheslinemath&amp;src=typd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fredouellet.com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twitter.com/fredouellet0" TargetMode="External"/><Relationship Id="rId4" Type="http://schemas.openxmlformats.org/officeDocument/2006/relationships/hyperlink" Target="mailto:ouelletf@cskamloup.qc.ca" TargetMode="External"/><Relationship Id="rId9" Type="http://schemas.openxmlformats.org/officeDocument/2006/relationships/image" Target="../media/image1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0613" y="682705"/>
            <a:ext cx="10588752" cy="1050227"/>
          </a:xfrm>
        </p:spPr>
        <p:txBody>
          <a:bodyPr>
            <a:normAutofit fontScale="90000"/>
          </a:bodyPr>
          <a:lstStyle/>
          <a:p>
            <a:r>
              <a:rPr lang="fr-CA" sz="4900" dirty="0" smtClean="0">
                <a:latin typeface="Oswald" panose="02000503000000000000" pitchFamily="2" charset="0"/>
              </a:rPr>
              <a:t>La corde à linge mathématique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3100" dirty="0" smtClean="0">
                <a:latin typeface="Oswald" panose="02000503000000000000" pitchFamily="2" charset="0"/>
              </a:rPr>
              <a:t>14 décembre 2017</a:t>
            </a:r>
            <a:endParaRPr lang="fr-CA" sz="3100" dirty="0">
              <a:latin typeface="Oswald" panose="02000503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315" y="3273552"/>
            <a:ext cx="6220968" cy="2178426"/>
          </a:xfrm>
        </p:spPr>
        <p:txBody>
          <a:bodyPr>
            <a:normAutofit/>
          </a:bodyPr>
          <a:lstStyle/>
          <a:p>
            <a:pPr algn="l"/>
            <a:r>
              <a:rPr lang="fr-CA" dirty="0">
                <a:latin typeface="Oswald" panose="02000503000000000000" pitchFamily="2" charset="0"/>
              </a:rPr>
              <a:t>Frédéric Ouellet</a:t>
            </a:r>
            <a:endParaRPr lang="fr-CA" b="0" dirty="0" smtClean="0">
              <a:effectLst/>
              <a:latin typeface="Oswald" panose="02000503000000000000" pitchFamily="2" charset="0"/>
            </a:endParaRPr>
          </a:p>
          <a:p>
            <a:pPr algn="l"/>
            <a:r>
              <a:rPr lang="fr-CA" sz="1600" dirty="0">
                <a:latin typeface="Oswald" panose="02000503000000000000" pitchFamily="2" charset="0"/>
              </a:rPr>
              <a:t>Conseiller pédagogique en mathématique et science </a:t>
            </a:r>
            <a:endParaRPr lang="fr-CA" sz="1600" dirty="0" smtClean="0">
              <a:latin typeface="Oswald" panose="02000503000000000000" pitchFamily="2" charset="0"/>
            </a:endParaRPr>
          </a:p>
          <a:p>
            <a:pPr algn="l"/>
            <a:r>
              <a:rPr lang="fr-CA" sz="1600" dirty="0" smtClean="0">
                <a:latin typeface="Oswald" panose="02000503000000000000" pitchFamily="2" charset="0"/>
              </a:rPr>
              <a:t>Commission </a:t>
            </a:r>
            <a:r>
              <a:rPr lang="fr-CA" sz="1600" dirty="0">
                <a:latin typeface="Oswald" panose="02000503000000000000" pitchFamily="2" charset="0"/>
              </a:rPr>
              <a:t>scolaire de </a:t>
            </a:r>
            <a:r>
              <a:rPr lang="fr-CA" sz="1600" dirty="0" smtClean="0">
                <a:latin typeface="Oswald" panose="02000503000000000000" pitchFamily="2" charset="0"/>
              </a:rPr>
              <a:t>Kamouraska-Rivière-du-Loup</a:t>
            </a:r>
          </a:p>
          <a:p>
            <a:pPr algn="l"/>
            <a:endParaRPr lang="fr-CA" sz="1600" dirty="0" smtClean="0"/>
          </a:p>
          <a:p>
            <a:pPr algn="l"/>
            <a:endParaRPr lang="fr-CA" sz="16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59156" y="4386745"/>
            <a:ext cx="6642541" cy="2341609"/>
            <a:chOff x="659156" y="4386745"/>
            <a:chExt cx="6642541" cy="2341609"/>
          </a:xfrm>
        </p:grpSpPr>
        <p:sp>
          <p:nvSpPr>
            <p:cNvPr id="5" name="Rectangle 4"/>
            <p:cNvSpPr/>
            <p:nvPr/>
          </p:nvSpPr>
          <p:spPr>
            <a:xfrm>
              <a:off x="1205697" y="4404641"/>
              <a:ext cx="6096000" cy="23237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fr-CA" sz="300" u="sng" dirty="0" smtClean="0">
                <a:latin typeface="Arial Narrow" panose="020B0606020202030204" pitchFamily="34" charset="0"/>
                <a:hlinkClick r:id="rId2"/>
              </a:endParaRPr>
            </a:p>
            <a:p>
              <a:r>
                <a:rPr lang="fr-CA" u="sng" dirty="0" smtClean="0">
                  <a:latin typeface="Arial Narrow" panose="020B0606020202030204" pitchFamily="34" charset="0"/>
                  <a:hlinkClick r:id="rId2"/>
                </a:rPr>
                <a:t>fredouellet.com</a:t>
              </a:r>
              <a:endParaRPr lang="fr-CA" u="sng" dirty="0" smtClean="0">
                <a:latin typeface="Arial Narrow" panose="020B0606020202030204" pitchFamily="34" charset="0"/>
              </a:endParaRPr>
            </a:p>
            <a:p>
              <a:endParaRPr lang="fr-CA" sz="1700" b="0" u="sng" dirty="0" smtClean="0">
                <a:effectLst/>
                <a:latin typeface="Arial Narrow" panose="020B0606020202030204" pitchFamily="34" charset="0"/>
              </a:endParaRPr>
            </a:p>
            <a:p>
              <a:r>
                <a:rPr lang="fr-CA" u="sng" dirty="0" smtClean="0">
                  <a:solidFill>
                    <a:srgbClr val="FFD966"/>
                  </a:solidFill>
                  <a:latin typeface="Arial Narrow" panose="020B0606020202030204" pitchFamily="34" charset="0"/>
                  <a:hlinkClick r:id="rId3"/>
                </a:rPr>
                <a:t>ouelletf@cskamloup.qc.ca</a:t>
              </a:r>
              <a:endParaRPr lang="fr-CA" b="0" u="sng" dirty="0" smtClean="0">
                <a:effectLst/>
                <a:latin typeface="Arial Narrow" panose="020B0606020202030204" pitchFamily="34" charset="0"/>
              </a:endParaRPr>
            </a:p>
            <a:p>
              <a:endParaRPr lang="fr-CA" sz="1700" u="sng" dirty="0" smtClean="0">
                <a:latin typeface="Arial Narrow" panose="020B0606020202030204" pitchFamily="34" charset="0"/>
              </a:endParaRPr>
            </a:p>
            <a:p>
              <a:r>
                <a:rPr lang="fr-CA" dirty="0" smtClean="0">
                  <a:latin typeface="Arial Narrow" panose="020B0606020202030204" pitchFamily="34" charset="0"/>
                  <a:hlinkClick r:id="rId4"/>
                </a:rPr>
                <a:t>@fredouellet0</a:t>
              </a:r>
              <a:endParaRPr lang="fr-CA" b="0" dirty="0" smtClean="0">
                <a:effectLst/>
                <a:latin typeface="Arial Narrow" panose="020B0606020202030204" pitchFamily="34" charset="0"/>
              </a:endParaRPr>
            </a:p>
            <a:p>
              <a:r>
                <a:rPr lang="fr-CA" sz="1600" dirty="0" smtClean="0"/>
                <a:t/>
              </a:r>
              <a:br>
                <a:rPr lang="fr-CA" sz="1600" dirty="0" smtClean="0"/>
              </a:br>
              <a:r>
                <a:rPr lang="fr-CA" dirty="0" smtClean="0"/>
                <a:t/>
              </a:r>
              <a:br>
                <a:rPr lang="fr-CA" dirty="0" smtClean="0"/>
              </a:br>
              <a:endParaRPr lang="fr-CA" dirty="0"/>
            </a:p>
          </p:txBody>
        </p:sp>
        <p:pic>
          <p:nvPicPr>
            <p:cNvPr id="1035" name="Picture 11" descr="Résultats de recherche d'images pour « courriel logo 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56" y="4923133"/>
              <a:ext cx="470485" cy="47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Image associé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81" y="4386745"/>
              <a:ext cx="46926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84632" y="3273552"/>
            <a:ext cx="5010912" cy="2880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11480" y="1930448"/>
            <a:ext cx="11256264" cy="263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lotheslinemat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9" y="1815228"/>
            <a:ext cx="772668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 associ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8" y="5416505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411974" y="3273552"/>
            <a:ext cx="4037393" cy="3105829"/>
            <a:chOff x="7491348" y="2844725"/>
            <a:chExt cx="3469547" cy="274679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348" y="2844725"/>
              <a:ext cx="3088239" cy="2316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7621519" y="5222187"/>
              <a:ext cx="3339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cordealingemathematique.com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6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sur les fractions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660904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35052" y="256411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052" y="2564115"/>
                <a:ext cx="576000" cy="61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346902" y="256411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2" y="2564115"/>
                <a:ext cx="576000" cy="61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540977" y="256411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77" y="2564115"/>
                <a:ext cx="576000" cy="61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735052" y="4146331"/>
            <a:ext cx="5443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 smtClean="0">
                <a:latin typeface="Oswald" panose="02000503000000000000" pitchFamily="2" charset="0"/>
              </a:rPr>
              <a:t>Alors que!</a:t>
            </a:r>
          </a:p>
          <a:p>
            <a:endParaRPr lang="fr-CA" sz="3600" u="sng" dirty="0" smtClean="0">
              <a:latin typeface="Oswald" panose="02000503000000000000" pitchFamily="2" charset="0"/>
            </a:endParaRPr>
          </a:p>
          <a:p>
            <a:r>
              <a:rPr lang="fr-CA" sz="2000" u="sng" dirty="0" smtClean="0">
                <a:latin typeface="Oswald" panose="02000503000000000000" pitchFamily="2" charset="0"/>
              </a:rPr>
              <a:t>C’est l’occasion de parler de l’importance d’avoir un dénominateur commun pour comparer les fractions.</a:t>
            </a:r>
            <a:endParaRPr lang="fr-CA" sz="2000" dirty="0">
              <a:latin typeface="Oswald" panose="02000503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77" y="2523744"/>
            <a:ext cx="666750" cy="6953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0571" y="2542222"/>
            <a:ext cx="6572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328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d’introduction à la corde à linge mathématique</a:t>
            </a:r>
            <a:endParaRPr lang="fr-CA" dirty="0">
              <a:latin typeface="Oswald" panose="020005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84" y="43206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u="sng" dirty="0" smtClean="0"/>
              <a:t>Consignes</a:t>
            </a:r>
          </a:p>
          <a:p>
            <a:endParaRPr lang="fr-CA" u="sng" dirty="0" smtClean="0"/>
          </a:p>
          <a:p>
            <a:r>
              <a:rPr lang="fr-CA" dirty="0" smtClean="0"/>
              <a:t>Placez les cartes suivantes sur la corde à linge mathématique.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3152"/>
            <a:ext cx="12192000" cy="94297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42784" y="5542556"/>
            <a:ext cx="3649503" cy="715941"/>
            <a:chOff x="466725" y="5492599"/>
            <a:chExt cx="3649503" cy="71594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5" y="5494165"/>
              <a:ext cx="742950" cy="71437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3652" y="5492599"/>
              <a:ext cx="704850" cy="7048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0708" y="5492599"/>
              <a:ext cx="714375" cy="6858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2328" y="5494165"/>
              <a:ext cx="723900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4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2290523"/>
            <a:ext cx="12192000" cy="9429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d’introduction à la corde à linge mathématique</a:t>
            </a:r>
            <a:endParaRPr lang="fr-CA" dirty="0">
              <a:latin typeface="Oswald" panose="020005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10765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u="sng" dirty="0" smtClean="0"/>
              <a:t>Posez-les questions:</a:t>
            </a:r>
          </a:p>
          <a:p>
            <a:endParaRPr lang="fr-CA" u="sng" dirty="0" smtClean="0"/>
          </a:p>
          <a:p>
            <a:r>
              <a:rPr lang="fr-CA" dirty="0" smtClean="0"/>
              <a:t>Pourquoi tu places cela à cet endroit?</a:t>
            </a:r>
          </a:p>
          <a:p>
            <a:endParaRPr lang="fr-CA" dirty="0"/>
          </a:p>
          <a:p>
            <a:r>
              <a:rPr lang="fr-CA" dirty="0" smtClean="0"/>
              <a:t>Est-ce que j’aurais pu le placer ici?</a:t>
            </a:r>
          </a:p>
          <a:p>
            <a:endParaRPr lang="fr-CA" dirty="0"/>
          </a:p>
          <a:p>
            <a:r>
              <a:rPr lang="fr-CA" dirty="0" smtClean="0"/>
              <a:t>Où serait placé la carte … si j’avais mis la carte… à cet endroit?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84" y="5544122"/>
            <a:ext cx="742950" cy="714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11" y="5542556"/>
            <a:ext cx="704850" cy="7048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67" y="5542556"/>
            <a:ext cx="714375" cy="685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387" y="5544122"/>
            <a:ext cx="723900" cy="704850"/>
          </a:xfrm>
          <a:prstGeom prst="rect">
            <a:avLst/>
          </a:prstGeom>
        </p:spPr>
      </p:pic>
      <p:pic>
        <p:nvPicPr>
          <p:cNvPr id="10" name="Picture 2" descr="Résultats de recherche d'images pour « icone vidéo »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429" y="4559517"/>
            <a:ext cx="1127594" cy="11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25352 -0.4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3668 -0.44352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07708 -0.44213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48386 -0.44375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necteur droit 55"/>
          <p:cNvCxnSpPr/>
          <p:nvPr/>
        </p:nvCxnSpPr>
        <p:spPr>
          <a:xfrm>
            <a:off x="286512" y="4093295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r>
              <a:rPr lang="fr-CA" dirty="0" smtClean="0">
                <a:latin typeface="Oswald" panose="02000503000000000000" pitchFamily="2" charset="0"/>
              </a:rPr>
              <a:t>D’autres idées en arithmétique</a:t>
            </a:r>
            <a:endParaRPr lang="fr-CA" dirty="0"/>
          </a:p>
        </p:txBody>
      </p:sp>
      <p:grpSp>
        <p:nvGrpSpPr>
          <p:cNvPr id="57" name="Groupe 56"/>
          <p:cNvGrpSpPr/>
          <p:nvPr/>
        </p:nvGrpSpPr>
        <p:grpSpPr>
          <a:xfrm>
            <a:off x="286512" y="1592964"/>
            <a:ext cx="11618976" cy="836865"/>
            <a:chOff x="286512" y="2370204"/>
            <a:chExt cx="11618976" cy="83686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86512" y="2534735"/>
              <a:ext cx="11618976" cy="91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e 4"/>
            <p:cNvGrpSpPr/>
            <p:nvPr/>
          </p:nvGrpSpPr>
          <p:grpSpPr>
            <a:xfrm>
              <a:off x="1311100" y="2370204"/>
              <a:ext cx="900000" cy="812091"/>
              <a:chOff x="8311896" y="5669280"/>
              <a:chExt cx="590400" cy="583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ZoneTexte 6"/>
                  <p:cNvSpPr txBox="1"/>
                  <p:nvPr/>
                </p:nvSpPr>
                <p:spPr>
                  <a:xfrm>
                    <a:off x="8401356" y="5750022"/>
                    <a:ext cx="411480" cy="464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7" name="ZoneTexte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750022"/>
                    <a:ext cx="411480" cy="46416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e 7"/>
            <p:cNvGrpSpPr/>
            <p:nvPr/>
          </p:nvGrpSpPr>
          <p:grpSpPr>
            <a:xfrm>
              <a:off x="8849720" y="2376692"/>
              <a:ext cx="900000" cy="812091"/>
              <a:chOff x="8311896" y="5669280"/>
              <a:chExt cx="590400" cy="583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8377363" y="5741933"/>
                    <a:ext cx="411480" cy="464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3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0" name="ZoneText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7363" y="5741933"/>
                    <a:ext cx="411480" cy="4641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854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e 10"/>
            <p:cNvGrpSpPr/>
            <p:nvPr/>
          </p:nvGrpSpPr>
          <p:grpSpPr>
            <a:xfrm>
              <a:off x="6392438" y="2376693"/>
              <a:ext cx="900000" cy="812091"/>
              <a:chOff x="8311896" y="5669280"/>
              <a:chExt cx="590400" cy="583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ZoneTexte 12"/>
                  <p:cNvSpPr txBox="1"/>
                  <p:nvPr/>
                </p:nvSpPr>
                <p:spPr>
                  <a:xfrm>
                    <a:off x="8401356" y="5750022"/>
                    <a:ext cx="411480" cy="464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3" name="ZoneText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750022"/>
                    <a:ext cx="411480" cy="4641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e 13"/>
            <p:cNvGrpSpPr/>
            <p:nvPr/>
          </p:nvGrpSpPr>
          <p:grpSpPr>
            <a:xfrm>
              <a:off x="3632010" y="2394978"/>
              <a:ext cx="900000" cy="812091"/>
              <a:chOff x="8311896" y="5669280"/>
              <a:chExt cx="590400" cy="583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ZoneTexte 15"/>
                  <p:cNvSpPr txBox="1"/>
                  <p:nvPr/>
                </p:nvSpPr>
                <p:spPr>
                  <a:xfrm>
                    <a:off x="8401356" y="5696513"/>
                    <a:ext cx="411480" cy="519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fr-CA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rad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6" name="ZoneTexte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696513"/>
                    <a:ext cx="411480" cy="51941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66344" y="2631991"/>
                <a:ext cx="4946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dirty="0" smtClean="0">
                    <a:latin typeface="Oswald" panose="02000503000000000000" pitchFamily="2" charset="0"/>
                  </a:rPr>
                  <a:t>Ex. Pourquoi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=1 ?</m:t>
                    </m:r>
                  </m:oMath>
                </a14:m>
                <a:endParaRPr lang="fr-CA" sz="2800" dirty="0">
                  <a:latin typeface="Oswald" panose="02000503000000000000" pitchFamily="2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" y="2631991"/>
                <a:ext cx="4946904" cy="523220"/>
              </a:xfrm>
              <a:prstGeom prst="rect">
                <a:avLst/>
              </a:prstGeom>
              <a:blipFill>
                <a:blip r:embed="rId6"/>
                <a:stretch>
                  <a:fillRect l="-2589" t="-12791" b="-313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286512" y="3491807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11160708" y="3389218"/>
            <a:ext cx="590400" cy="583200"/>
            <a:chOff x="8311896" y="5669280"/>
            <a:chExt cx="590400" cy="583200"/>
          </a:xfrm>
        </p:grpSpPr>
        <p:sp>
          <p:nvSpPr>
            <p:cNvPr id="21" name="Rectangle 2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478" r="-1194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e 22"/>
          <p:cNvGrpSpPr/>
          <p:nvPr/>
        </p:nvGrpSpPr>
        <p:grpSpPr>
          <a:xfrm>
            <a:off x="5755614" y="3396573"/>
            <a:ext cx="590400" cy="583200"/>
            <a:chOff x="8311896" y="5669280"/>
            <a:chExt cx="590400" cy="583200"/>
          </a:xfrm>
        </p:grpSpPr>
        <p:sp>
          <p:nvSpPr>
            <p:cNvPr id="24" name="Rectangle 2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4478" r="-13433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e 25"/>
          <p:cNvGrpSpPr/>
          <p:nvPr/>
        </p:nvGrpSpPr>
        <p:grpSpPr>
          <a:xfrm>
            <a:off x="439980" y="3368213"/>
            <a:ext cx="590400" cy="646331"/>
            <a:chOff x="8311896" y="5637714"/>
            <a:chExt cx="590400" cy="646331"/>
          </a:xfrm>
        </p:grpSpPr>
        <p:sp>
          <p:nvSpPr>
            <p:cNvPr id="27" name="Rectangle 2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401356" y="5637714"/>
              <a:ext cx="411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600" dirty="0" smtClean="0"/>
                <a:t>0</a:t>
              </a:r>
              <a:endParaRPr lang="fr-CA" sz="3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097797" y="3400618"/>
            <a:ext cx="590400" cy="583200"/>
            <a:chOff x="8311896" y="5669280"/>
            <a:chExt cx="590400" cy="583200"/>
          </a:xfrm>
        </p:grpSpPr>
        <p:sp>
          <p:nvSpPr>
            <p:cNvPr id="30" name="Rectangle 2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478" r="-13433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e 31"/>
          <p:cNvGrpSpPr/>
          <p:nvPr/>
        </p:nvGrpSpPr>
        <p:grpSpPr>
          <a:xfrm>
            <a:off x="1724158" y="3403912"/>
            <a:ext cx="590400" cy="583200"/>
            <a:chOff x="8311896" y="5669280"/>
            <a:chExt cx="590400" cy="583200"/>
          </a:xfrm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78" r="-1194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1082069" y="3403911"/>
            <a:ext cx="590400" cy="583200"/>
            <a:chOff x="8311896" y="5669280"/>
            <a:chExt cx="590400" cy="583200"/>
          </a:xfrm>
        </p:grpSpPr>
        <p:sp>
          <p:nvSpPr>
            <p:cNvPr id="36" name="Rectangle 3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941" r="-11765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e 37"/>
          <p:cNvGrpSpPr/>
          <p:nvPr/>
        </p:nvGrpSpPr>
        <p:grpSpPr>
          <a:xfrm>
            <a:off x="11160708" y="3987111"/>
            <a:ext cx="590400" cy="583200"/>
            <a:chOff x="8311896" y="5669280"/>
            <a:chExt cx="590400" cy="583200"/>
          </a:xfrm>
        </p:grpSpPr>
        <p:sp>
          <p:nvSpPr>
            <p:cNvPr id="39" name="Rectangle 3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941" r="-29412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e 40"/>
          <p:cNvGrpSpPr/>
          <p:nvPr/>
        </p:nvGrpSpPr>
        <p:grpSpPr>
          <a:xfrm>
            <a:off x="5755614" y="3995577"/>
            <a:ext cx="590400" cy="583200"/>
            <a:chOff x="8311896" y="5669280"/>
            <a:chExt cx="590400" cy="583200"/>
          </a:xfrm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fr-CA" sz="24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3095895" y="4004134"/>
            <a:ext cx="590400" cy="583200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3924" y="5730047"/>
                  <a:ext cx="41148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e 46"/>
          <p:cNvGrpSpPr/>
          <p:nvPr/>
        </p:nvGrpSpPr>
        <p:grpSpPr>
          <a:xfrm>
            <a:off x="1732756" y="4000917"/>
            <a:ext cx="590400" cy="583200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/>
                <p:cNvSpPr txBox="1"/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30047"/>
                  <a:ext cx="41148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e 49"/>
          <p:cNvGrpSpPr/>
          <p:nvPr/>
        </p:nvGrpSpPr>
        <p:grpSpPr>
          <a:xfrm>
            <a:off x="1082069" y="4001877"/>
            <a:ext cx="590400" cy="583200"/>
            <a:chOff x="8311896" y="5669280"/>
            <a:chExt cx="590400" cy="583200"/>
          </a:xfrm>
        </p:grpSpPr>
        <p:sp>
          <p:nvSpPr>
            <p:cNvPr id="51" name="Rectangle 5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8410500" y="5730047"/>
                  <a:ext cx="411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500" y="5730047"/>
                  <a:ext cx="41148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e 52"/>
          <p:cNvGrpSpPr/>
          <p:nvPr/>
        </p:nvGrpSpPr>
        <p:grpSpPr>
          <a:xfrm>
            <a:off x="439980" y="3983191"/>
            <a:ext cx="590400" cy="646331"/>
            <a:chOff x="8311896" y="5647751"/>
            <a:chExt cx="590400" cy="646331"/>
          </a:xfrm>
        </p:grpSpPr>
        <p:sp>
          <p:nvSpPr>
            <p:cNvPr id="54" name="Rectangle 5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8419644" y="5647751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4800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9644" y="5647751"/>
                  <a:ext cx="411480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e 142"/>
          <p:cNvGrpSpPr/>
          <p:nvPr/>
        </p:nvGrpSpPr>
        <p:grpSpPr>
          <a:xfrm>
            <a:off x="292608" y="5312837"/>
            <a:ext cx="11618976" cy="1252165"/>
            <a:chOff x="292608" y="5312837"/>
            <a:chExt cx="11618976" cy="1252165"/>
          </a:xfrm>
        </p:grpSpPr>
        <p:cxnSp>
          <p:nvCxnSpPr>
            <p:cNvPr id="94" name="Connecteur droit 93"/>
            <p:cNvCxnSpPr/>
            <p:nvPr/>
          </p:nvCxnSpPr>
          <p:spPr>
            <a:xfrm>
              <a:off x="292608" y="6037919"/>
              <a:ext cx="11618976" cy="91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292608" y="5436431"/>
              <a:ext cx="11618976" cy="91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e 95"/>
            <p:cNvGrpSpPr/>
            <p:nvPr/>
          </p:nvGrpSpPr>
          <p:grpSpPr>
            <a:xfrm>
              <a:off x="11166804" y="5333842"/>
              <a:ext cx="590400" cy="583200"/>
              <a:chOff x="8311896" y="5669280"/>
              <a:chExt cx="590400" cy="5832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ZoneTexte 97"/>
                  <p:cNvSpPr txBox="1"/>
                  <p:nvPr/>
                </p:nvSpPr>
                <p:spPr>
                  <a:xfrm>
                    <a:off x="8401356" y="5730047"/>
                    <a:ext cx="411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98" name="ZoneText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730047"/>
                    <a:ext cx="41148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478" r="-11940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e 98"/>
            <p:cNvGrpSpPr/>
            <p:nvPr/>
          </p:nvGrpSpPr>
          <p:grpSpPr>
            <a:xfrm>
              <a:off x="5761710" y="5341197"/>
              <a:ext cx="590400" cy="583200"/>
              <a:chOff x="8311896" y="5669280"/>
              <a:chExt cx="590400" cy="5832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ZoneTexte 100"/>
                  <p:cNvSpPr txBox="1"/>
                  <p:nvPr/>
                </p:nvSpPr>
                <p:spPr>
                  <a:xfrm>
                    <a:off x="8337348" y="5730047"/>
                    <a:ext cx="411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01" name="ZoneTexte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7348" y="5730047"/>
                    <a:ext cx="41148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941" r="-51471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e 101"/>
            <p:cNvGrpSpPr/>
            <p:nvPr/>
          </p:nvGrpSpPr>
          <p:grpSpPr>
            <a:xfrm>
              <a:off x="446076" y="5312837"/>
              <a:ext cx="590400" cy="646331"/>
              <a:chOff x="8311896" y="5637714"/>
              <a:chExt cx="590400" cy="646331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8401356" y="5637714"/>
                <a:ext cx="411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3600" dirty="0" smtClean="0"/>
                  <a:t>0</a:t>
                </a:r>
                <a:endParaRPr lang="fr-CA" sz="3600" dirty="0"/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3103893" y="5345242"/>
              <a:ext cx="590400" cy="583200"/>
              <a:chOff x="8311896" y="5669280"/>
              <a:chExt cx="590400" cy="5832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07" name="ZoneTexte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478" r="-53731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8" name="Groupe 107"/>
            <p:cNvGrpSpPr/>
            <p:nvPr/>
          </p:nvGrpSpPr>
          <p:grpSpPr>
            <a:xfrm>
              <a:off x="1730254" y="5348536"/>
              <a:ext cx="590400" cy="583200"/>
              <a:chOff x="8311896" y="5669280"/>
              <a:chExt cx="590400" cy="5832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ZoneTexte 109"/>
                  <p:cNvSpPr txBox="1"/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10" name="ZoneTexte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4478" r="-53731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oupe 110"/>
            <p:cNvGrpSpPr/>
            <p:nvPr/>
          </p:nvGrpSpPr>
          <p:grpSpPr>
            <a:xfrm>
              <a:off x="1088165" y="5348535"/>
              <a:ext cx="590400" cy="583200"/>
              <a:chOff x="8311896" y="5669280"/>
              <a:chExt cx="590400" cy="5832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ZoneTexte 112"/>
                  <p:cNvSpPr txBox="1"/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13" name="ZoneTexte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6492" y="5730047"/>
                    <a:ext cx="411480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941" r="-51471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e 113"/>
            <p:cNvGrpSpPr/>
            <p:nvPr/>
          </p:nvGrpSpPr>
          <p:grpSpPr>
            <a:xfrm>
              <a:off x="11166804" y="5910206"/>
              <a:ext cx="590400" cy="646331"/>
              <a:chOff x="8311896" y="5647751"/>
              <a:chExt cx="590400" cy="64633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ZoneTexte 115"/>
                  <p:cNvSpPr txBox="1"/>
                  <p:nvPr/>
                </p:nvSpPr>
                <p:spPr>
                  <a:xfrm>
                    <a:off x="8392212" y="5647751"/>
                    <a:ext cx="41148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16" name="ZoneTexte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2212" y="5647751"/>
                    <a:ext cx="411480" cy="64633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7" name="Groupe 116"/>
            <p:cNvGrpSpPr/>
            <p:nvPr/>
          </p:nvGrpSpPr>
          <p:grpSpPr>
            <a:xfrm>
              <a:off x="5761710" y="5940201"/>
              <a:ext cx="590400" cy="583200"/>
              <a:chOff x="8311896" y="5669280"/>
              <a:chExt cx="590400" cy="5832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ZoneTexte 118"/>
                  <p:cNvSpPr txBox="1"/>
                  <p:nvPr/>
                </p:nvSpPr>
                <p:spPr>
                  <a:xfrm>
                    <a:off x="8401356" y="5730047"/>
                    <a:ext cx="411480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CA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fr-CA" sz="1400" dirty="0"/>
                  </a:p>
                </p:txBody>
              </p:sp>
            </mc:Choice>
            <mc:Fallback xmlns="">
              <p:sp>
                <p:nvSpPr>
                  <p:cNvPr id="119" name="ZoneTexte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730047"/>
                    <a:ext cx="411480" cy="49564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Groupe 119"/>
            <p:cNvGrpSpPr/>
            <p:nvPr/>
          </p:nvGrpSpPr>
          <p:grpSpPr>
            <a:xfrm>
              <a:off x="3101991" y="5948758"/>
              <a:ext cx="590400" cy="583200"/>
              <a:chOff x="8311896" y="5669280"/>
              <a:chExt cx="590400" cy="5832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ZoneTexte 121"/>
                  <p:cNvSpPr txBox="1"/>
                  <p:nvPr/>
                </p:nvSpPr>
                <p:spPr>
                  <a:xfrm>
                    <a:off x="8392212" y="5730047"/>
                    <a:ext cx="411480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CA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22" name="ZoneTexte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2212" y="5730047"/>
                    <a:ext cx="411480" cy="49564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e 122"/>
            <p:cNvGrpSpPr/>
            <p:nvPr/>
          </p:nvGrpSpPr>
          <p:grpSpPr>
            <a:xfrm>
              <a:off x="1738852" y="5945541"/>
              <a:ext cx="590400" cy="583200"/>
              <a:chOff x="8311896" y="5669280"/>
              <a:chExt cx="590400" cy="5832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ZoneTexte 124"/>
                  <p:cNvSpPr txBox="1"/>
                  <p:nvPr/>
                </p:nvSpPr>
                <p:spPr>
                  <a:xfrm>
                    <a:off x="8401356" y="5730047"/>
                    <a:ext cx="411480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CA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25" name="ZoneTexte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1356" y="5730047"/>
                    <a:ext cx="411480" cy="49564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Groupe 125"/>
            <p:cNvGrpSpPr/>
            <p:nvPr/>
          </p:nvGrpSpPr>
          <p:grpSpPr>
            <a:xfrm>
              <a:off x="1088165" y="5946501"/>
              <a:ext cx="590400" cy="583200"/>
              <a:chOff x="8311896" y="5669280"/>
              <a:chExt cx="590400" cy="5832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ZoneTexte 127"/>
                  <p:cNvSpPr txBox="1"/>
                  <p:nvPr/>
                </p:nvSpPr>
                <p:spPr>
                  <a:xfrm>
                    <a:off x="8410500" y="5730047"/>
                    <a:ext cx="411480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CA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28" name="ZoneTexte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0500" y="5730047"/>
                    <a:ext cx="411480" cy="49564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Groupe 128"/>
            <p:cNvGrpSpPr/>
            <p:nvPr/>
          </p:nvGrpSpPr>
          <p:grpSpPr>
            <a:xfrm>
              <a:off x="446076" y="5918671"/>
              <a:ext cx="590400" cy="646331"/>
              <a:chOff x="8311896" y="5638607"/>
              <a:chExt cx="590400" cy="646331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/>
                  <p:cNvSpPr txBox="1"/>
                  <p:nvPr/>
                </p:nvSpPr>
                <p:spPr>
                  <a:xfrm>
                    <a:off x="8419644" y="5638607"/>
                    <a:ext cx="41148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fr-CA" sz="3600" dirty="0"/>
                  </a:p>
                </p:txBody>
              </p:sp>
            </mc:Choice>
            <mc:Fallback xmlns="">
              <p:sp>
                <p:nvSpPr>
                  <p:cNvPr id="131" name="ZoneTexte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9644" y="5638607"/>
                    <a:ext cx="411480" cy="64633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4" name="Connecteur droit 133"/>
          <p:cNvCxnSpPr/>
          <p:nvPr/>
        </p:nvCxnSpPr>
        <p:spPr>
          <a:xfrm flipH="1">
            <a:off x="741432" y="2470406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flipH="1">
            <a:off x="11462004" y="2466507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flipH="1">
            <a:off x="6014238" y="2466507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flipH="1">
            <a:off x="3373135" y="2476547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H="1">
            <a:off x="1981574" y="2476547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>
            <a:off x="1395746" y="2468447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738384" y="4378454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1458956" y="4374555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H="1">
            <a:off x="6011190" y="4374555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3370087" y="4384595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978526" y="4384595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392698" y="4376495"/>
            <a:ext cx="9144" cy="244974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377457" y="4621582"/>
                <a:ext cx="8063940" cy="712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2800" dirty="0" smtClean="0">
                    <a:latin typeface="Oswald" panose="02000503000000000000" pitchFamily="2" charset="0"/>
                  </a:rPr>
                  <a:t>On peut même </a:t>
                </a:r>
                <a:r>
                  <a:rPr lang="fr-CA" sz="2800" dirty="0">
                    <a:latin typeface="Oswald" panose="02000503000000000000" pitchFamily="2" charset="0"/>
                  </a:rPr>
                  <a:t>expliquer </a:t>
                </a:r>
                <a:r>
                  <a:rPr lang="fr-CA" sz="2800" dirty="0" smtClean="0">
                    <a:latin typeface="Oswald" panose="02000503000000000000" pitchFamily="2" charset="0"/>
                  </a:rPr>
                  <a:t>pourquoi</a:t>
                </a:r>
                <a14:m>
                  <m:oMath xmlns:m="http://schemas.openxmlformats.org/officeDocument/2006/math">
                    <m:r>
                      <a:rPr lang="fr-CA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sz="28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A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CA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sz="2800" dirty="0">
                  <a:latin typeface="Oswald" panose="02000503000000000000" pitchFamily="2" charset="0"/>
                </a:endParaRPr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57" y="4621582"/>
                <a:ext cx="8063940" cy="712631"/>
              </a:xfrm>
              <a:prstGeom prst="rect">
                <a:avLst/>
              </a:prstGeom>
              <a:blipFill>
                <a:blip r:embed="rId29"/>
                <a:stretch>
                  <a:fillRect l="-1587" b="-940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5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cteur droit 46"/>
          <p:cNvCxnSpPr/>
          <p:nvPr/>
        </p:nvCxnSpPr>
        <p:spPr>
          <a:xfrm>
            <a:off x="225552" y="2660904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d’introduction à la corde à linge mathématique</a:t>
            </a:r>
            <a:endParaRPr lang="fr-CA" dirty="0">
              <a:latin typeface="Oswald" panose="020005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12" y="44029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u="sng" dirty="0" smtClean="0"/>
              <a:t>Consignes</a:t>
            </a:r>
          </a:p>
          <a:p>
            <a:endParaRPr lang="fr-CA" u="sng" dirty="0" smtClean="0"/>
          </a:p>
          <a:p>
            <a:r>
              <a:rPr lang="fr-CA" dirty="0" smtClean="0"/>
              <a:t>Placez les cartes suivantes sur la corde à linge mathématique.</a:t>
            </a:r>
            <a:endParaRPr lang="fr-CA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491428" y="2503127"/>
            <a:ext cx="590400" cy="646331"/>
            <a:chOff x="8311896" y="5651869"/>
            <a:chExt cx="590400" cy="646331"/>
          </a:xfrm>
        </p:grpSpPr>
        <p:sp>
          <p:nvSpPr>
            <p:cNvPr id="26" name="Rectangle 2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/>
          <p:cNvGrpSpPr/>
          <p:nvPr/>
        </p:nvGrpSpPr>
        <p:grpSpPr>
          <a:xfrm>
            <a:off x="4702057" y="2489719"/>
            <a:ext cx="590400" cy="646331"/>
            <a:chOff x="8311896" y="5651869"/>
            <a:chExt cx="590400" cy="646331"/>
          </a:xfrm>
        </p:grpSpPr>
        <p:sp>
          <p:nvSpPr>
            <p:cNvPr id="29" name="Rectangle 2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534178" y="5355741"/>
            <a:ext cx="590400" cy="646331"/>
            <a:chOff x="8311896" y="5606149"/>
            <a:chExt cx="590400" cy="646331"/>
          </a:xfrm>
        </p:grpSpPr>
        <p:sp>
          <p:nvSpPr>
            <p:cNvPr id="36" name="Rectangle 3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8401356" y="560614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06149"/>
                  <a:ext cx="411480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e 40"/>
          <p:cNvGrpSpPr/>
          <p:nvPr/>
        </p:nvGrpSpPr>
        <p:grpSpPr>
          <a:xfrm>
            <a:off x="4276857" y="5418872"/>
            <a:ext cx="607368" cy="583200"/>
            <a:chOff x="8294928" y="5669280"/>
            <a:chExt cx="607368" cy="583200"/>
          </a:xfrm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294928" y="5683376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928" y="5683376"/>
                  <a:ext cx="411480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31343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e 89"/>
          <p:cNvGrpSpPr/>
          <p:nvPr/>
        </p:nvGrpSpPr>
        <p:grpSpPr>
          <a:xfrm>
            <a:off x="5273622" y="5424176"/>
            <a:ext cx="590400" cy="583200"/>
            <a:chOff x="8311896" y="5669280"/>
            <a:chExt cx="590400" cy="583200"/>
          </a:xfrm>
        </p:grpSpPr>
        <p:sp>
          <p:nvSpPr>
            <p:cNvPr id="91" name="Rectangle 9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ZoneTexte 91"/>
                <p:cNvSpPr txBox="1"/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92" name="ZoneTexte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blipFill>
                  <a:blip r:embed="rId22"/>
                  <a:stretch>
                    <a:fillRect r="-14706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e 92"/>
          <p:cNvGrpSpPr/>
          <p:nvPr/>
        </p:nvGrpSpPr>
        <p:grpSpPr>
          <a:xfrm>
            <a:off x="7174686" y="5418872"/>
            <a:ext cx="590400" cy="583200"/>
            <a:chOff x="8311896" y="5669280"/>
            <a:chExt cx="590400" cy="583200"/>
          </a:xfrm>
        </p:grpSpPr>
        <p:sp>
          <p:nvSpPr>
            <p:cNvPr id="94" name="Rectangle 9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ZoneTexte 94"/>
                <p:cNvSpPr txBox="1"/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95" name="ZoneTexte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blipFill>
                  <a:blip r:embed="rId23"/>
                  <a:stretch>
                    <a:fillRect r="-14925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e 98"/>
          <p:cNvGrpSpPr/>
          <p:nvPr/>
        </p:nvGrpSpPr>
        <p:grpSpPr>
          <a:xfrm>
            <a:off x="6115664" y="5432590"/>
            <a:ext cx="780111" cy="583200"/>
            <a:chOff x="8232671" y="5669280"/>
            <a:chExt cx="780111" cy="583200"/>
          </a:xfrm>
        </p:grpSpPr>
        <p:sp>
          <p:nvSpPr>
            <p:cNvPr id="100" name="Rectangle 9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ZoneTexte 100"/>
                <p:cNvSpPr txBox="1"/>
                <p:nvPr/>
              </p:nvSpPr>
              <p:spPr>
                <a:xfrm>
                  <a:off x="8232671" y="5751795"/>
                  <a:ext cx="7801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01" name="ZoneTexte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671" y="5751795"/>
                  <a:ext cx="78011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e 110"/>
          <p:cNvGrpSpPr/>
          <p:nvPr/>
        </p:nvGrpSpPr>
        <p:grpSpPr>
          <a:xfrm>
            <a:off x="2286112" y="5426602"/>
            <a:ext cx="757506" cy="583200"/>
            <a:chOff x="8241991" y="5669280"/>
            <a:chExt cx="757506" cy="583200"/>
          </a:xfrm>
        </p:grpSpPr>
        <p:sp>
          <p:nvSpPr>
            <p:cNvPr id="112" name="Rectangle 1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ZoneTexte 112"/>
                <p:cNvSpPr txBox="1"/>
                <p:nvPr/>
              </p:nvSpPr>
              <p:spPr>
                <a:xfrm>
                  <a:off x="8241991" y="5765247"/>
                  <a:ext cx="7575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13" name="ZoneTexte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991" y="5765247"/>
                  <a:ext cx="75750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e 116"/>
          <p:cNvGrpSpPr/>
          <p:nvPr/>
        </p:nvGrpSpPr>
        <p:grpSpPr>
          <a:xfrm>
            <a:off x="1423307" y="5427768"/>
            <a:ext cx="735439" cy="583200"/>
            <a:chOff x="8296729" y="5669280"/>
            <a:chExt cx="735439" cy="583200"/>
          </a:xfrm>
        </p:grpSpPr>
        <p:sp>
          <p:nvSpPr>
            <p:cNvPr id="118" name="Rectangle 11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ZoneTexte 118"/>
                <p:cNvSpPr txBox="1"/>
                <p:nvPr/>
              </p:nvSpPr>
              <p:spPr>
                <a:xfrm>
                  <a:off x="8296729" y="5776914"/>
                  <a:ext cx="735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fr-CA" b="1" dirty="0" smtClean="0"/>
                    <a:t>1</a:t>
                  </a:r>
                  <a:endParaRPr lang="fr-CA" b="1" dirty="0"/>
                </a:p>
              </p:txBody>
            </p:sp>
          </mc:Choice>
          <mc:Fallback xmlns="">
            <p:sp>
              <p:nvSpPr>
                <p:cNvPr id="119" name="ZoneTexte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729" y="5776914"/>
                  <a:ext cx="735439" cy="369332"/>
                </a:xfrm>
                <a:prstGeom prst="rect">
                  <a:avLst/>
                </a:prstGeom>
                <a:blipFill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e 125"/>
          <p:cNvGrpSpPr/>
          <p:nvPr/>
        </p:nvGrpSpPr>
        <p:grpSpPr>
          <a:xfrm>
            <a:off x="3247083" y="5426602"/>
            <a:ext cx="776706" cy="583200"/>
            <a:chOff x="8236441" y="5669280"/>
            <a:chExt cx="776706" cy="583200"/>
          </a:xfrm>
        </p:grpSpPr>
        <p:sp>
          <p:nvSpPr>
            <p:cNvPr id="127" name="Rectangle 12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ZoneTexte 127"/>
                <p:cNvSpPr txBox="1"/>
                <p:nvPr/>
              </p:nvSpPr>
              <p:spPr>
                <a:xfrm>
                  <a:off x="8236441" y="5747286"/>
                  <a:ext cx="776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28" name="ZoneTexte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441" y="5747286"/>
                  <a:ext cx="77670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Picture 2" descr="Résultats de recherche d'images pour « icone vidéo »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61" y="4029165"/>
            <a:ext cx="1127594" cy="11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cteur droit 46"/>
          <p:cNvCxnSpPr/>
          <p:nvPr/>
        </p:nvCxnSpPr>
        <p:spPr>
          <a:xfrm>
            <a:off x="225552" y="2660904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d’introduction à la corde à linge mathématique</a:t>
            </a:r>
            <a:endParaRPr lang="fr-CA" dirty="0">
              <a:latin typeface="Oswald" panose="02000503000000000000" pitchFamily="2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491428" y="2503127"/>
            <a:ext cx="590400" cy="646331"/>
            <a:chOff x="8311896" y="5651869"/>
            <a:chExt cx="590400" cy="646331"/>
          </a:xfrm>
        </p:grpSpPr>
        <p:sp>
          <p:nvSpPr>
            <p:cNvPr id="26" name="Rectangle 2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/>
          <p:cNvGrpSpPr/>
          <p:nvPr/>
        </p:nvGrpSpPr>
        <p:grpSpPr>
          <a:xfrm>
            <a:off x="4702057" y="2489719"/>
            <a:ext cx="590400" cy="646331"/>
            <a:chOff x="8311896" y="5651869"/>
            <a:chExt cx="590400" cy="646331"/>
          </a:xfrm>
        </p:grpSpPr>
        <p:sp>
          <p:nvSpPr>
            <p:cNvPr id="29" name="Rectangle 2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51869"/>
                  <a:ext cx="41148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534178" y="5355741"/>
            <a:ext cx="590400" cy="646331"/>
            <a:chOff x="8311896" y="5606149"/>
            <a:chExt cx="590400" cy="646331"/>
          </a:xfrm>
        </p:grpSpPr>
        <p:sp>
          <p:nvSpPr>
            <p:cNvPr id="36" name="Rectangle 3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8401356" y="5606149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606149"/>
                  <a:ext cx="411480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e 40"/>
          <p:cNvGrpSpPr/>
          <p:nvPr/>
        </p:nvGrpSpPr>
        <p:grpSpPr>
          <a:xfrm>
            <a:off x="4276857" y="5418872"/>
            <a:ext cx="607368" cy="583200"/>
            <a:chOff x="8294928" y="5669280"/>
            <a:chExt cx="607368" cy="583200"/>
          </a:xfrm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294928" y="5683376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928" y="5683376"/>
                  <a:ext cx="411480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31343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e 89"/>
          <p:cNvGrpSpPr/>
          <p:nvPr/>
        </p:nvGrpSpPr>
        <p:grpSpPr>
          <a:xfrm>
            <a:off x="5273622" y="5424176"/>
            <a:ext cx="590400" cy="583200"/>
            <a:chOff x="8311896" y="5669280"/>
            <a:chExt cx="590400" cy="583200"/>
          </a:xfrm>
        </p:grpSpPr>
        <p:sp>
          <p:nvSpPr>
            <p:cNvPr id="91" name="Rectangle 9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ZoneTexte 91"/>
                <p:cNvSpPr txBox="1"/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92" name="ZoneTexte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blipFill>
                  <a:blip r:embed="rId22"/>
                  <a:stretch>
                    <a:fillRect r="-14706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e 92"/>
          <p:cNvGrpSpPr/>
          <p:nvPr/>
        </p:nvGrpSpPr>
        <p:grpSpPr>
          <a:xfrm>
            <a:off x="7174686" y="5418872"/>
            <a:ext cx="590400" cy="583200"/>
            <a:chOff x="8311896" y="5669280"/>
            <a:chExt cx="590400" cy="583200"/>
          </a:xfrm>
        </p:grpSpPr>
        <p:sp>
          <p:nvSpPr>
            <p:cNvPr id="94" name="Rectangle 9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ZoneTexte 94"/>
                <p:cNvSpPr txBox="1"/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800" dirty="0"/>
                </a:p>
              </p:txBody>
            </p:sp>
          </mc:Choice>
          <mc:Fallback xmlns="">
            <p:sp>
              <p:nvSpPr>
                <p:cNvPr id="95" name="ZoneTexte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36" y="5699270"/>
                  <a:ext cx="411480" cy="523220"/>
                </a:xfrm>
                <a:prstGeom prst="rect">
                  <a:avLst/>
                </a:prstGeom>
                <a:blipFill>
                  <a:blip r:embed="rId23"/>
                  <a:stretch>
                    <a:fillRect r="-14925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e 98"/>
          <p:cNvGrpSpPr/>
          <p:nvPr/>
        </p:nvGrpSpPr>
        <p:grpSpPr>
          <a:xfrm>
            <a:off x="6115664" y="5432590"/>
            <a:ext cx="780111" cy="583200"/>
            <a:chOff x="8232671" y="5669280"/>
            <a:chExt cx="780111" cy="583200"/>
          </a:xfrm>
        </p:grpSpPr>
        <p:sp>
          <p:nvSpPr>
            <p:cNvPr id="100" name="Rectangle 9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ZoneTexte 100"/>
                <p:cNvSpPr txBox="1"/>
                <p:nvPr/>
              </p:nvSpPr>
              <p:spPr>
                <a:xfrm>
                  <a:off x="8232671" y="5751795"/>
                  <a:ext cx="7801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01" name="ZoneTexte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671" y="5751795"/>
                  <a:ext cx="78011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e 110"/>
          <p:cNvGrpSpPr/>
          <p:nvPr/>
        </p:nvGrpSpPr>
        <p:grpSpPr>
          <a:xfrm>
            <a:off x="2286112" y="5426602"/>
            <a:ext cx="757506" cy="583200"/>
            <a:chOff x="8241991" y="5669280"/>
            <a:chExt cx="757506" cy="583200"/>
          </a:xfrm>
        </p:grpSpPr>
        <p:sp>
          <p:nvSpPr>
            <p:cNvPr id="112" name="Rectangle 1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ZoneTexte 112"/>
                <p:cNvSpPr txBox="1"/>
                <p:nvPr/>
              </p:nvSpPr>
              <p:spPr>
                <a:xfrm>
                  <a:off x="8241991" y="5765247"/>
                  <a:ext cx="7575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13" name="ZoneTexte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991" y="5765247"/>
                  <a:ext cx="75750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e 116"/>
          <p:cNvGrpSpPr/>
          <p:nvPr/>
        </p:nvGrpSpPr>
        <p:grpSpPr>
          <a:xfrm>
            <a:off x="1423307" y="5427768"/>
            <a:ext cx="735439" cy="583200"/>
            <a:chOff x="8296729" y="5669280"/>
            <a:chExt cx="735439" cy="583200"/>
          </a:xfrm>
        </p:grpSpPr>
        <p:sp>
          <p:nvSpPr>
            <p:cNvPr id="118" name="Rectangle 11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ZoneTexte 118"/>
                <p:cNvSpPr txBox="1"/>
                <p:nvPr/>
              </p:nvSpPr>
              <p:spPr>
                <a:xfrm>
                  <a:off x="8296729" y="5776914"/>
                  <a:ext cx="735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fr-CA" b="1" dirty="0" smtClean="0"/>
                    <a:t>1</a:t>
                  </a:r>
                  <a:endParaRPr lang="fr-CA" b="1" dirty="0"/>
                </a:p>
              </p:txBody>
            </p:sp>
          </mc:Choice>
          <mc:Fallback xmlns="">
            <p:sp>
              <p:nvSpPr>
                <p:cNvPr id="119" name="ZoneTexte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729" y="5776914"/>
                  <a:ext cx="735439" cy="369332"/>
                </a:xfrm>
                <a:prstGeom prst="rect">
                  <a:avLst/>
                </a:prstGeom>
                <a:blipFill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e 125"/>
          <p:cNvGrpSpPr/>
          <p:nvPr/>
        </p:nvGrpSpPr>
        <p:grpSpPr>
          <a:xfrm>
            <a:off x="3247083" y="5426602"/>
            <a:ext cx="776706" cy="583200"/>
            <a:chOff x="8236441" y="5669280"/>
            <a:chExt cx="776706" cy="583200"/>
          </a:xfrm>
        </p:grpSpPr>
        <p:sp>
          <p:nvSpPr>
            <p:cNvPr id="127" name="Rectangle 12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ZoneTexte 127"/>
                <p:cNvSpPr txBox="1"/>
                <p:nvPr/>
              </p:nvSpPr>
              <p:spPr>
                <a:xfrm>
                  <a:off x="8236441" y="5747286"/>
                  <a:ext cx="776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128" name="ZoneTexte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441" y="5747286"/>
                  <a:ext cx="77670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58"/>
          <p:cNvSpPr/>
          <p:nvPr/>
        </p:nvSpPr>
        <p:spPr>
          <a:xfrm>
            <a:off x="6096000" y="40498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 smtClean="0"/>
              <a:t>L’enseignant place la carte x au hasard sur la corde.</a:t>
            </a:r>
          </a:p>
          <a:p>
            <a:endParaRPr lang="fr-CA" dirty="0"/>
          </a:p>
          <a:p>
            <a:r>
              <a:rPr lang="fr-CA" dirty="0" smtClean="0"/>
              <a:t>On peut déplacer la carte</a:t>
            </a:r>
            <a:r>
              <a:rPr lang="fr-CA" b="1" dirty="0" smtClean="0"/>
              <a:t> 1 </a:t>
            </a:r>
            <a:r>
              <a:rPr lang="fr-CA" dirty="0" smtClean="0"/>
              <a:t>et/ou</a:t>
            </a:r>
            <a:r>
              <a:rPr lang="fr-CA" b="1" i="1" dirty="0" smtClean="0"/>
              <a:t> x </a:t>
            </a:r>
            <a:r>
              <a:rPr lang="fr-CA" dirty="0" smtClean="0"/>
              <a:t>afin de faire discuter sur l’impact de ce déplacement sur les autres valeurs.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1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60143 -0.42083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59076 -0.4219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58411 -0.4199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6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4336 -0.424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22526 -0.427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3.33333E-6 L 0.47214 -0.4236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39766 -0.3432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20365 -0.3432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#1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8912" y="4402943"/>
                <a:ext cx="40142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A" u="sng" dirty="0" smtClean="0"/>
                  <a:t>Consignes</a:t>
                </a:r>
              </a:p>
              <a:p>
                <a:endParaRPr lang="fr-CA" u="sng" dirty="0" smtClean="0"/>
              </a:p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+4=10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4402943"/>
                <a:ext cx="4014216" cy="923330"/>
              </a:xfrm>
              <a:prstGeom prst="rect">
                <a:avLst/>
              </a:prstGeom>
              <a:blipFill>
                <a:blip r:embed="rId2"/>
                <a:stretch>
                  <a:fillRect l="-1214" t="-3289" b="-92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8912" y="5863640"/>
            <a:ext cx="503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Autrement dit, on cherche à quel endroit placer la carte x.</a:t>
            </a:r>
            <a:endParaRPr lang="fr-CA" dirty="0">
              <a:latin typeface="Oswald" panose="02000503000000000000" pitchFamily="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62840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2628405" y="200538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e 16"/>
          <p:cNvGrpSpPr/>
          <p:nvPr/>
        </p:nvGrpSpPr>
        <p:grpSpPr>
          <a:xfrm>
            <a:off x="7208839" y="5326273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9" name="Rectangle 1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8433530" y="5791357"/>
                  <a:ext cx="360415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800" b="1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530" y="5791357"/>
                  <a:ext cx="360415" cy="3390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2" descr="Résultats de recherche d'images pour « icone vidéo »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429" y="4559517"/>
            <a:ext cx="1127594" cy="11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</a:t>
            </a:r>
            <a:r>
              <a:rPr lang="fr-CA" dirty="0">
                <a:latin typeface="Oswald" panose="02000503000000000000" pitchFamily="2" charset="0"/>
              </a:rPr>
              <a:t>#1 sur </a:t>
            </a:r>
            <a:r>
              <a:rPr lang="fr-CA" dirty="0" smtClean="0">
                <a:latin typeface="Oswald" panose="02000503000000000000" pitchFamily="2" charset="0"/>
              </a:rPr>
              <a:t>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62840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2628405" y="200538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ZoneTexte 17"/>
          <p:cNvSpPr txBox="1"/>
          <p:nvPr/>
        </p:nvSpPr>
        <p:spPr>
          <a:xfrm>
            <a:off x="565245" y="4382313"/>
            <a:ext cx="7819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x + 4 ? (On amène les élèves à dire que c’est 4 de plus que 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si c’est 4 de plus que x, où va aller x?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qu’il y a 4 unités à gauche de 10?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472280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800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7472280" y="1954263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401356" y="5750022"/>
              <a:ext cx="411480" cy="464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600" dirty="0" smtClean="0"/>
                <a:t>6</a:t>
              </a:r>
              <a:endParaRPr lang="fr-CA" sz="3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0139015" y="1954263"/>
            <a:ext cx="900000" cy="812091"/>
            <a:chOff x="8311896" y="5669280"/>
            <a:chExt cx="590400" cy="583200"/>
          </a:xfrm>
        </p:grpSpPr>
        <p:sp>
          <p:nvSpPr>
            <p:cNvPr id="30" name="Rectangle 2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235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+4=10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235070" cy="461665"/>
              </a:xfrm>
              <a:prstGeom prst="rect">
                <a:avLst/>
              </a:prstGeom>
              <a:blipFill>
                <a:blip r:embed="rId6"/>
                <a:stretch>
                  <a:fillRect l="-1151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1013901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89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#2 </a:t>
            </a:r>
            <a:r>
              <a:rPr lang="fr-CA" dirty="0">
                <a:latin typeface="Oswald" panose="02000503000000000000" pitchFamily="2" charset="0"/>
              </a:rPr>
              <a:t>sur </a:t>
            </a:r>
            <a:r>
              <a:rPr lang="fr-CA" dirty="0" smtClean="0">
                <a:latin typeface="Oswald" panose="02000503000000000000" pitchFamily="2" charset="0"/>
              </a:rPr>
              <a:t>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62840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2628405" y="200538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0557543" y="3239559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800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7934605" y="1954263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401356" y="5750022"/>
              <a:ext cx="411480" cy="464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600" dirty="0" smtClean="0"/>
                <a:t>7</a:t>
              </a:r>
              <a:endParaRPr lang="fr-CA" sz="3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0557543" y="1983813"/>
            <a:ext cx="900000" cy="812091"/>
            <a:chOff x="8311896" y="5669280"/>
            <a:chExt cx="590400" cy="583200"/>
          </a:xfrm>
        </p:grpSpPr>
        <p:sp>
          <p:nvSpPr>
            <p:cNvPr id="30" name="Rectangle 2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065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065152" cy="461665"/>
              </a:xfrm>
              <a:prstGeom prst="rect">
                <a:avLst/>
              </a:prstGeom>
              <a:blipFill>
                <a:blip r:embed="rId6"/>
                <a:stretch>
                  <a:fillRect l="-1199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7934605" y="324219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sz="20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537949" y="4382313"/>
            <a:ext cx="8360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x - 3? (On amène les élèves à dire que c’est 3 de moins que 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si c’est 3 de moins que x , où va aller x?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qu’il y a 3 unités à droite de x?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12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Activité </a:t>
            </a:r>
            <a:r>
              <a:rPr lang="fr-CA" dirty="0" smtClean="0">
                <a:latin typeface="Oswald" panose="02000503000000000000" pitchFamily="2" charset="0"/>
              </a:rPr>
              <a:t>#2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62840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2628405" y="200538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0564990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800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530" y="5791353"/>
                  <a:ext cx="360415" cy="3390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6596697" y="2005388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401356" y="5750022"/>
              <a:ext cx="411480" cy="464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600" dirty="0"/>
                <a:t>8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0556567" y="1993526"/>
            <a:ext cx="900000" cy="812091"/>
            <a:chOff x="8311896" y="5669280"/>
            <a:chExt cx="590400" cy="583200"/>
          </a:xfrm>
        </p:grpSpPr>
        <p:sp>
          <p:nvSpPr>
            <p:cNvPr id="30" name="Rectangle 2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3869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3869008" cy="461665"/>
              </a:xfrm>
              <a:prstGeom prst="rect">
                <a:avLst/>
              </a:prstGeom>
              <a:blipFill>
                <a:blip r:embed="rId6"/>
                <a:stretch>
                  <a:fillRect l="-1260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6596697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ZoneTexte 34"/>
          <p:cNvSpPr txBox="1"/>
          <p:nvPr/>
        </p:nvSpPr>
        <p:spPr>
          <a:xfrm>
            <a:off x="537949" y="4382313"/>
            <a:ext cx="8360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2x? (On amène les élèves à dire que c’est 2 fois plus que 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si c’est 2 fois plus que x , où va aller x?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qu’il y a exactement au milieu de 0 et 16?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62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latin typeface="Oswald" panose="02000503000000000000" pitchFamily="2" charset="0"/>
              </a:rPr>
              <a:t>Déjà entendu…</a:t>
            </a:r>
            <a:endParaRPr lang="fr-CA" sz="4000" dirty="0">
              <a:latin typeface="Oswald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1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4800" i="1" dirty="0"/>
              <a:t>“Comment voulez-vous que je puisse enseigner les mathématiques de mon niveau alors que </a:t>
            </a:r>
            <a:r>
              <a:rPr lang="fr-CA" sz="4800" b="1" i="1" dirty="0">
                <a:solidFill>
                  <a:srgbClr val="FF0000"/>
                </a:solidFill>
              </a:rPr>
              <a:t>le sens du </a:t>
            </a:r>
            <a:r>
              <a:rPr lang="fr-CA" sz="4800" b="1" i="1" dirty="0" smtClean="0">
                <a:solidFill>
                  <a:srgbClr val="FF0000"/>
                </a:solidFill>
              </a:rPr>
              <a:t>nombre</a:t>
            </a:r>
            <a:r>
              <a:rPr lang="fr-CA" sz="4800" i="1" dirty="0" smtClean="0"/>
              <a:t>, </a:t>
            </a:r>
            <a:r>
              <a:rPr lang="fr-CA" sz="4800" i="1" dirty="0"/>
              <a:t>chez certains de mes </a:t>
            </a:r>
            <a:r>
              <a:rPr lang="fr-CA" sz="4800" i="1" dirty="0" smtClean="0"/>
              <a:t>élèves, </a:t>
            </a:r>
            <a:r>
              <a:rPr lang="fr-CA" sz="4800" b="1" i="1" dirty="0">
                <a:solidFill>
                  <a:srgbClr val="FF0000"/>
                </a:solidFill>
              </a:rPr>
              <a:t>est si peu développé</a:t>
            </a:r>
            <a:r>
              <a:rPr lang="fr-CA" sz="4800" i="1" dirty="0"/>
              <a:t>!”</a:t>
            </a:r>
            <a:endParaRPr lang="fr-CA" sz="4800" b="0" dirty="0" smtClean="0">
              <a:effectLst/>
            </a:endParaRPr>
          </a:p>
          <a:p>
            <a:pPr marL="0" indent="0" algn="r">
              <a:buNone/>
            </a:pPr>
            <a:endParaRPr lang="fr-CA" i="1" dirty="0" smtClean="0"/>
          </a:p>
          <a:p>
            <a:pPr marL="0" indent="0" algn="r">
              <a:buNone/>
            </a:pPr>
            <a:r>
              <a:rPr lang="fr-CA" i="1" dirty="0" smtClean="0"/>
              <a:t>Citation </a:t>
            </a:r>
            <a:r>
              <a:rPr lang="fr-CA" i="1" dirty="0"/>
              <a:t>déjà entendu quelque part!!</a:t>
            </a:r>
            <a:endParaRPr lang="fr-CA" b="0" dirty="0" smtClean="0">
              <a:effectLst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Activité </a:t>
            </a:r>
            <a:r>
              <a:rPr lang="fr-CA" dirty="0" smtClean="0">
                <a:latin typeface="Oswald" panose="02000503000000000000" pitchFamily="2" charset="0"/>
              </a:rPr>
              <a:t>#3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628405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2628405" y="200538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0564989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8302669" y="1993525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365544" y="5730420"/>
              <a:ext cx="500940" cy="464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600" dirty="0" smtClean="0"/>
                <a:t>12</a:t>
              </a:r>
              <a:endParaRPr lang="fr-CA" sz="3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0556567" y="1993526"/>
            <a:ext cx="900000" cy="812091"/>
            <a:chOff x="8311896" y="5669280"/>
            <a:chExt cx="590400" cy="583200"/>
          </a:xfrm>
        </p:grpSpPr>
        <p:sp>
          <p:nvSpPr>
            <p:cNvPr id="30" name="Rectangle 2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390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+5=17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390561" cy="461665"/>
              </a:xfrm>
              <a:prstGeom prst="rect">
                <a:avLst/>
              </a:prstGeom>
              <a:blipFill>
                <a:blip r:embed="rId6"/>
                <a:stretch>
                  <a:fillRect l="-1111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8302669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537949" y="4382313"/>
            <a:ext cx="7882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2x + 5? (On amène les élèves à dire que c’est 5 de plus que 2x.)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où va aller 2x? </a:t>
            </a:r>
            <a:r>
              <a:rPr lang="fr-CA" dirty="0">
                <a:latin typeface="Oswald" panose="02000503000000000000" pitchFamily="2" charset="0"/>
              </a:rPr>
              <a:t>Qu’est-ce qu’il y a </a:t>
            </a:r>
            <a:r>
              <a:rPr lang="fr-CA" dirty="0" smtClean="0">
                <a:latin typeface="Oswald" panose="02000503000000000000" pitchFamily="2" charset="0"/>
              </a:rPr>
              <a:t>5 unités à gauche de 17?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>
                <a:latin typeface="Oswald" panose="02000503000000000000" pitchFamily="2" charset="0"/>
              </a:rPr>
              <a:t>Donc, où va aller </a:t>
            </a:r>
            <a:r>
              <a:rPr lang="fr-CA" dirty="0" smtClean="0">
                <a:latin typeface="Oswald" panose="02000503000000000000" pitchFamily="2" charset="0"/>
              </a:rPr>
              <a:t>x</a:t>
            </a:r>
            <a:r>
              <a:rPr lang="fr-CA" dirty="0">
                <a:latin typeface="Oswald" panose="02000503000000000000" pitchFamily="2" charset="0"/>
              </a:rPr>
              <a:t>? </a:t>
            </a:r>
            <a:r>
              <a:rPr lang="fr-CA" dirty="0" smtClean="0">
                <a:latin typeface="Oswald" panose="02000503000000000000" pitchFamily="2" charset="0"/>
              </a:rPr>
              <a:t>Qu’est-ce qu’il y a exactement au milieu de 0 et 12?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465537" y="3348213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5465537" y="1997971"/>
            <a:ext cx="900000" cy="812091"/>
            <a:chOff x="8311896" y="5669280"/>
            <a:chExt cx="590400" cy="583200"/>
          </a:xfrm>
        </p:grpSpPr>
        <p:sp>
          <p:nvSpPr>
            <p:cNvPr id="40" name="Rectangle 3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365544" y="5730420"/>
              <a:ext cx="500940" cy="464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600" dirty="0"/>
                <a:t>6</a:t>
              </a:r>
            </a:p>
          </p:txBody>
        </p:sp>
      </p:grpSp>
      <p:pic>
        <p:nvPicPr>
          <p:cNvPr id="35" name="Picture 2" descr="Résultats de recherche d'images pour « icone vidéo »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81" y="4989285"/>
            <a:ext cx="1127594" cy="11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Activité </a:t>
            </a:r>
            <a:r>
              <a:rPr lang="fr-CA" dirty="0" smtClean="0">
                <a:latin typeface="Oswald" panose="02000503000000000000" pitchFamily="2" charset="0"/>
              </a:rPr>
              <a:t>#4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142486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6142486" y="2017467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844425" y="336639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1999311" y="2033537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-12</a:t>
              </a:r>
              <a:endParaRPr lang="fr-CA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634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−1=−13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634217" cy="461665"/>
              </a:xfrm>
              <a:prstGeom prst="rect">
                <a:avLst/>
              </a:prstGeom>
              <a:blipFill>
                <a:blip r:embed="rId5"/>
                <a:stretch>
                  <a:fillRect l="-1053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3372312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537949" y="4382313"/>
            <a:ext cx="8182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</a:t>
            </a:r>
            <a:r>
              <a:rPr lang="fr-CA" dirty="0">
                <a:latin typeface="Oswald" panose="02000503000000000000" pitchFamily="2" charset="0"/>
              </a:rPr>
              <a:t>3</a:t>
            </a:r>
            <a:r>
              <a:rPr lang="fr-CA" dirty="0" smtClean="0">
                <a:latin typeface="Oswald" panose="02000503000000000000" pitchFamily="2" charset="0"/>
              </a:rPr>
              <a:t>x - 1? (On amène les élèves à dire que c’est 1 de moins que 3x.)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où va aller 3x? </a:t>
            </a:r>
            <a:r>
              <a:rPr lang="fr-CA" dirty="0">
                <a:latin typeface="Oswald" panose="02000503000000000000" pitchFamily="2" charset="0"/>
              </a:rPr>
              <a:t>Qu’est-ce qu’il y a 1</a:t>
            </a:r>
            <a:r>
              <a:rPr lang="fr-CA" dirty="0" smtClean="0">
                <a:latin typeface="Oswald" panose="02000503000000000000" pitchFamily="2" charset="0"/>
              </a:rPr>
              <a:t> unité à droite de -13?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>
                <a:latin typeface="Oswald" panose="02000503000000000000" pitchFamily="2" charset="0"/>
              </a:rPr>
              <a:t>Donc, où va aller </a:t>
            </a:r>
            <a:r>
              <a:rPr lang="fr-CA" dirty="0" smtClean="0">
                <a:latin typeface="Oswald" panose="02000503000000000000" pitchFamily="2" charset="0"/>
              </a:rPr>
              <a:t>x</a:t>
            </a:r>
            <a:r>
              <a:rPr lang="fr-CA" dirty="0">
                <a:latin typeface="Oswald" panose="02000503000000000000" pitchFamily="2" charset="0"/>
              </a:rPr>
              <a:t>? </a:t>
            </a:r>
            <a:r>
              <a:rPr lang="fr-CA" dirty="0" smtClean="0">
                <a:latin typeface="Oswald" panose="02000503000000000000" pitchFamily="2" charset="0"/>
              </a:rPr>
              <a:t>Comment on peut diviser l’espace entre 0 et 3x ? Entre -12 et 0 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  <p:grpSp>
        <p:nvGrpSpPr>
          <p:cNvPr id="36" name="Groupe 35"/>
          <p:cNvGrpSpPr/>
          <p:nvPr/>
        </p:nvGrpSpPr>
        <p:grpSpPr>
          <a:xfrm>
            <a:off x="4757228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835999" y="2033536"/>
            <a:ext cx="900000" cy="812091"/>
            <a:chOff x="8311896" y="5669280"/>
            <a:chExt cx="590400" cy="583200"/>
          </a:xfrm>
        </p:grpSpPr>
        <p:sp>
          <p:nvSpPr>
            <p:cNvPr id="40" name="Rectangle 3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-13</a:t>
              </a:r>
              <a:endParaRPr lang="fr-CA" sz="32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987054" y="336639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3362341" y="2023542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-8</a:t>
              </a:r>
              <a:endParaRPr lang="fr-CA" sz="3200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753231" y="2031282"/>
            <a:ext cx="900000" cy="812091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-4</a:t>
              </a:r>
              <a:endParaRPr lang="fr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7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Activité </a:t>
            </a:r>
            <a:r>
              <a:rPr lang="fr-CA" dirty="0" smtClean="0">
                <a:latin typeface="Oswald" panose="02000503000000000000" pitchFamily="2" charset="0"/>
              </a:rPr>
              <a:t>#5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374301" y="3300539"/>
            <a:ext cx="900000" cy="10008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388200" y="1945598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e 33"/>
          <p:cNvGrpSpPr/>
          <p:nvPr/>
        </p:nvGrpSpPr>
        <p:grpSpPr>
          <a:xfrm>
            <a:off x="1423050" y="3301614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5" name="Rectangle 3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8428285" y="5710188"/>
                  <a:ext cx="365201" cy="512933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188"/>
                  <a:ext cx="365201" cy="5129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e 36"/>
          <p:cNvGrpSpPr/>
          <p:nvPr/>
        </p:nvGrpSpPr>
        <p:grpSpPr>
          <a:xfrm>
            <a:off x="2503659" y="3311676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8" name="Rectangle 3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e 57"/>
          <p:cNvGrpSpPr/>
          <p:nvPr/>
        </p:nvGrpSpPr>
        <p:grpSpPr>
          <a:xfrm>
            <a:off x="3581081" y="3312917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9" name="Rectangle 5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e 60"/>
          <p:cNvGrpSpPr/>
          <p:nvPr/>
        </p:nvGrpSpPr>
        <p:grpSpPr>
          <a:xfrm>
            <a:off x="4658503" y="3315375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2" name="Rectangle 6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ZoneTexte 62"/>
                <p:cNvSpPr txBox="1"/>
                <p:nvPr/>
              </p:nvSpPr>
              <p:spPr>
                <a:xfrm>
                  <a:off x="8428285" y="5710621"/>
                  <a:ext cx="365201" cy="512065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63" name="ZoneText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621"/>
                  <a:ext cx="365201" cy="5120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e 63"/>
          <p:cNvGrpSpPr/>
          <p:nvPr/>
        </p:nvGrpSpPr>
        <p:grpSpPr>
          <a:xfrm>
            <a:off x="5764331" y="3321485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5" name="Rectangle 6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/>
                <p:cNvSpPr txBox="1"/>
                <p:nvPr/>
              </p:nvSpPr>
              <p:spPr>
                <a:xfrm>
                  <a:off x="8428285" y="5699638"/>
                  <a:ext cx="365201" cy="53403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66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699638"/>
                  <a:ext cx="365201" cy="5340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e 66"/>
          <p:cNvGrpSpPr/>
          <p:nvPr/>
        </p:nvGrpSpPr>
        <p:grpSpPr>
          <a:xfrm>
            <a:off x="6853306" y="3310574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8" name="Rectangle 6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ZoneTexte 68"/>
                <p:cNvSpPr txBox="1"/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69" name="ZoneText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e 69"/>
          <p:cNvGrpSpPr/>
          <p:nvPr/>
        </p:nvGrpSpPr>
        <p:grpSpPr>
          <a:xfrm>
            <a:off x="7976954" y="3314300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71" name="Rectangle 7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ZoneTexte 71"/>
                <p:cNvSpPr txBox="1"/>
                <p:nvPr/>
              </p:nvSpPr>
              <p:spPr>
                <a:xfrm>
                  <a:off x="8428285" y="5710980"/>
                  <a:ext cx="365201" cy="511348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72" name="ZoneText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980"/>
                  <a:ext cx="365201" cy="5113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e 72"/>
          <p:cNvGrpSpPr/>
          <p:nvPr/>
        </p:nvGrpSpPr>
        <p:grpSpPr>
          <a:xfrm>
            <a:off x="372019" y="4292516"/>
            <a:ext cx="900000" cy="990765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74" name="Rectangle 7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7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CA" sz="27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fr-CA" sz="27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700" dirty="0"/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285" y="5710187"/>
                  <a:ext cx="365201" cy="5129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e 78"/>
          <p:cNvGrpSpPr/>
          <p:nvPr/>
        </p:nvGrpSpPr>
        <p:grpSpPr>
          <a:xfrm>
            <a:off x="7975559" y="4285373"/>
            <a:ext cx="900000" cy="10008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80" name="Rectangle 7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8401356" y="5772560"/>
                  <a:ext cx="411480" cy="3766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72560"/>
                  <a:ext cx="411480" cy="37663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e 81"/>
          <p:cNvGrpSpPr/>
          <p:nvPr/>
        </p:nvGrpSpPr>
        <p:grpSpPr>
          <a:xfrm>
            <a:off x="2505299" y="1989449"/>
            <a:ext cx="900000" cy="812091"/>
            <a:chOff x="8311896" y="5669280"/>
            <a:chExt cx="590400" cy="583200"/>
          </a:xfrm>
        </p:grpSpPr>
        <p:sp>
          <p:nvSpPr>
            <p:cNvPr id="83" name="Rectangle 8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84" name="ZoneTexte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e 84"/>
          <p:cNvGrpSpPr/>
          <p:nvPr/>
        </p:nvGrpSpPr>
        <p:grpSpPr>
          <a:xfrm>
            <a:off x="3596641" y="1990690"/>
            <a:ext cx="900000" cy="812091"/>
            <a:chOff x="8311896" y="5669280"/>
            <a:chExt cx="590400" cy="583200"/>
          </a:xfrm>
        </p:grpSpPr>
        <p:sp>
          <p:nvSpPr>
            <p:cNvPr id="86" name="Rectangle 8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e 87"/>
          <p:cNvGrpSpPr/>
          <p:nvPr/>
        </p:nvGrpSpPr>
        <p:grpSpPr>
          <a:xfrm>
            <a:off x="4658503" y="1993148"/>
            <a:ext cx="900000" cy="812091"/>
            <a:chOff x="8311896" y="5669280"/>
            <a:chExt cx="590400" cy="583200"/>
          </a:xfrm>
        </p:grpSpPr>
        <p:sp>
          <p:nvSpPr>
            <p:cNvPr id="89" name="Rectangle 8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ZoneTexte 89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90" name="ZoneTexte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e 90"/>
          <p:cNvGrpSpPr/>
          <p:nvPr/>
        </p:nvGrpSpPr>
        <p:grpSpPr>
          <a:xfrm>
            <a:off x="5764331" y="1997822"/>
            <a:ext cx="900000" cy="812091"/>
            <a:chOff x="8311896" y="5669280"/>
            <a:chExt cx="590400" cy="583200"/>
          </a:xfrm>
        </p:grpSpPr>
        <p:sp>
          <p:nvSpPr>
            <p:cNvPr id="92" name="Rectangle 9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ZoneTexte 92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93" name="ZoneTexte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e 93"/>
          <p:cNvGrpSpPr/>
          <p:nvPr/>
        </p:nvGrpSpPr>
        <p:grpSpPr>
          <a:xfrm>
            <a:off x="6853306" y="1999258"/>
            <a:ext cx="900000" cy="812091"/>
            <a:chOff x="8311896" y="5669280"/>
            <a:chExt cx="590400" cy="583200"/>
          </a:xfrm>
        </p:grpSpPr>
        <p:sp>
          <p:nvSpPr>
            <p:cNvPr id="95" name="Rectangle 9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e 96"/>
          <p:cNvGrpSpPr/>
          <p:nvPr/>
        </p:nvGrpSpPr>
        <p:grpSpPr>
          <a:xfrm>
            <a:off x="7982730" y="1999258"/>
            <a:ext cx="900000" cy="812091"/>
            <a:chOff x="8311896" y="5669280"/>
            <a:chExt cx="590400" cy="583200"/>
          </a:xfrm>
        </p:grpSpPr>
        <p:sp>
          <p:nvSpPr>
            <p:cNvPr id="98" name="Rectangle 9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ZoneTexte 98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99" name="ZoneText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e 99"/>
          <p:cNvGrpSpPr/>
          <p:nvPr/>
        </p:nvGrpSpPr>
        <p:grpSpPr>
          <a:xfrm>
            <a:off x="1428136" y="1979387"/>
            <a:ext cx="900000" cy="812091"/>
            <a:chOff x="8311896" y="5669280"/>
            <a:chExt cx="590400" cy="583200"/>
          </a:xfrm>
        </p:grpSpPr>
        <p:sp>
          <p:nvSpPr>
            <p:cNvPr id="101" name="Rectangle 10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ZoneTexte 101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02" name="ZoneTexte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170187"/>
                <a:ext cx="3710311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/>
                  <a:t>Résous l’équation suivante: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0187"/>
                <a:ext cx="3710311" cy="615233"/>
              </a:xfrm>
              <a:prstGeom prst="rect">
                <a:avLst/>
              </a:prstGeom>
              <a:blipFill>
                <a:blip r:embed="rId20"/>
                <a:stretch>
                  <a:fillRect l="-148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Activité </a:t>
            </a:r>
            <a:r>
              <a:rPr lang="fr-CA" dirty="0" smtClean="0">
                <a:latin typeface="Oswald" panose="02000503000000000000" pitchFamily="2" charset="0"/>
              </a:rPr>
              <a:t>#6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06634" y="3271702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820026" y="1911429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0726043" y="324712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537949" y="4382313"/>
            <a:ext cx="8182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</a:t>
            </a:r>
            <a:r>
              <a:rPr lang="fr-CA" dirty="0">
                <a:latin typeface="Oswald" panose="02000503000000000000" pitchFamily="2" charset="0"/>
              </a:rPr>
              <a:t>3</a:t>
            </a:r>
            <a:r>
              <a:rPr lang="fr-CA" dirty="0" smtClean="0">
                <a:latin typeface="Oswald" panose="02000503000000000000" pitchFamily="2" charset="0"/>
              </a:rPr>
              <a:t>x + 5? (On amène les élèves à dire que c’est 5 de plus que 3x.)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où va aller 3x? </a:t>
            </a:r>
            <a:r>
              <a:rPr lang="fr-CA" dirty="0">
                <a:latin typeface="Oswald" panose="02000503000000000000" pitchFamily="2" charset="0"/>
              </a:rPr>
              <a:t>Qu’est-ce qu’il y a </a:t>
            </a:r>
            <a:r>
              <a:rPr lang="fr-CA" dirty="0" smtClean="0">
                <a:latin typeface="Oswald" panose="02000503000000000000" pitchFamily="2" charset="0"/>
              </a:rPr>
              <a:t>5 unités à gauche de 23?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>
                <a:latin typeface="Oswald" panose="02000503000000000000" pitchFamily="2" charset="0"/>
              </a:rPr>
              <a:t>Donc, où va aller </a:t>
            </a:r>
            <a:r>
              <a:rPr lang="fr-CA" dirty="0" smtClean="0">
                <a:latin typeface="Oswald" panose="02000503000000000000" pitchFamily="2" charset="0"/>
              </a:rPr>
              <a:t>x</a:t>
            </a:r>
            <a:r>
              <a:rPr lang="fr-CA" dirty="0">
                <a:latin typeface="Oswald" panose="02000503000000000000" pitchFamily="2" charset="0"/>
              </a:rPr>
              <a:t>? </a:t>
            </a:r>
            <a:r>
              <a:rPr lang="fr-CA" dirty="0" smtClean="0">
                <a:latin typeface="Oswald" panose="02000503000000000000" pitchFamily="2" charset="0"/>
              </a:rPr>
              <a:t>Comment on peut diviser l’espace entre 0 et 3x ? Entre 0 et 18 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0726043" y="1923268"/>
            <a:ext cx="900000" cy="812091"/>
            <a:chOff x="8311896" y="5669280"/>
            <a:chExt cx="590400" cy="583200"/>
          </a:xfrm>
        </p:grpSpPr>
        <p:sp>
          <p:nvSpPr>
            <p:cNvPr id="40" name="Rectangle 3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365544" y="5742722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2</a:t>
              </a:r>
              <a:r>
                <a:rPr lang="fr-CA" sz="3200" dirty="0" smtClean="0"/>
                <a:t>3</a:t>
              </a:r>
              <a:endParaRPr lang="fr-CA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5999" y="1271943"/>
                <a:ext cx="45985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/>
                  <a:t>Résous l’inéquation suivante: </a:t>
                </a:r>
                <a14:m>
                  <m:oMath xmlns:m="http://schemas.openxmlformats.org/officeDocument/2006/math">
                    <m:r>
                      <a:rPr lang="fr-CA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+5≤23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99" y="1271943"/>
                <a:ext cx="4598567" cy="461665"/>
              </a:xfrm>
              <a:prstGeom prst="rect">
                <a:avLst/>
              </a:prstGeom>
              <a:blipFill>
                <a:blip r:embed="rId5"/>
                <a:stretch>
                  <a:fillRect l="-1061" b="-17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/>
          <p:cNvGrpSpPr/>
          <p:nvPr/>
        </p:nvGrpSpPr>
        <p:grpSpPr>
          <a:xfrm>
            <a:off x="3239349" y="3271702"/>
            <a:ext cx="1105380" cy="1055251"/>
            <a:chOff x="3239349" y="3271702"/>
            <a:chExt cx="1105380" cy="1055251"/>
          </a:xfrm>
        </p:grpSpPr>
        <p:grpSp>
          <p:nvGrpSpPr>
            <p:cNvPr id="36" name="Groupe 35"/>
            <p:cNvGrpSpPr/>
            <p:nvPr/>
          </p:nvGrpSpPr>
          <p:grpSpPr>
            <a:xfrm>
              <a:off x="3444729" y="3271702"/>
              <a:ext cx="900000" cy="9000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fr-CA" sz="2000" b="1" dirty="0"/>
                  </a:p>
                </p:txBody>
              </p:sp>
            </mc:Choice>
            <mc:Fallback xmlns="">
              <p:sp>
                <p:nvSpPr>
                  <p:cNvPr id="38" name="ZoneText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Flèche droite 4"/>
            <p:cNvSpPr/>
            <p:nvPr/>
          </p:nvSpPr>
          <p:spPr>
            <a:xfrm rot="10800000">
              <a:off x="3239349" y="3794690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77700" y="3228939"/>
            <a:ext cx="1105124" cy="1047513"/>
            <a:chOff x="5877700" y="3228939"/>
            <a:chExt cx="1105124" cy="1047513"/>
          </a:xfrm>
        </p:grpSpPr>
        <p:grpSp>
          <p:nvGrpSpPr>
            <p:cNvPr id="32" name="Groupe 31"/>
            <p:cNvGrpSpPr/>
            <p:nvPr/>
          </p:nvGrpSpPr>
          <p:grpSpPr>
            <a:xfrm>
              <a:off x="6082824" y="3228939"/>
              <a:ext cx="900000" cy="9000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fr-CA" sz="2000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Flèche droite 49"/>
            <p:cNvSpPr/>
            <p:nvPr/>
          </p:nvSpPr>
          <p:spPr>
            <a:xfrm rot="10800000">
              <a:off x="5877700" y="3744189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8515795" y="3247120"/>
            <a:ext cx="1105124" cy="1043294"/>
            <a:chOff x="8515795" y="3247120"/>
            <a:chExt cx="1105124" cy="1043294"/>
          </a:xfrm>
        </p:grpSpPr>
        <p:grpSp>
          <p:nvGrpSpPr>
            <p:cNvPr id="35" name="Groupe 34"/>
            <p:cNvGrpSpPr/>
            <p:nvPr/>
          </p:nvGrpSpPr>
          <p:grpSpPr>
            <a:xfrm>
              <a:off x="8720919" y="3247120"/>
              <a:ext cx="900000" cy="9000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8410046" y="5791355"/>
                    <a:ext cx="410182" cy="339047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CA" sz="2800" dirty="0" smtClean="0"/>
                      <a:t>3</a:t>
                    </a:r>
                    <a14:m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endParaRPr lang="fr-CA" sz="2000" dirty="0"/>
                  </a:p>
                </p:txBody>
              </p:sp>
            </mc:Choice>
            <mc:Fallback xmlns="">
              <p:sp>
                <p:nvSpPr>
                  <p:cNvPr id="43" name="ZoneTexte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0046" y="5791355"/>
                    <a:ext cx="410182" cy="339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417" t="-11765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Flèche droite 50"/>
            <p:cNvSpPr/>
            <p:nvPr/>
          </p:nvSpPr>
          <p:spPr>
            <a:xfrm rot="10800000">
              <a:off x="8515795" y="3758151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2" name="Flèche droite 51"/>
          <p:cNvSpPr/>
          <p:nvPr/>
        </p:nvSpPr>
        <p:spPr>
          <a:xfrm rot="10800000">
            <a:off x="10520919" y="3770262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9" name="Groupe 18"/>
          <p:cNvGrpSpPr/>
          <p:nvPr/>
        </p:nvGrpSpPr>
        <p:grpSpPr>
          <a:xfrm>
            <a:off x="3239349" y="1921026"/>
            <a:ext cx="1105124" cy="975161"/>
            <a:chOff x="3239349" y="1921026"/>
            <a:chExt cx="1105124" cy="975161"/>
          </a:xfrm>
        </p:grpSpPr>
        <p:grpSp>
          <p:nvGrpSpPr>
            <p:cNvPr id="44" name="Groupe 43"/>
            <p:cNvGrpSpPr/>
            <p:nvPr/>
          </p:nvGrpSpPr>
          <p:grpSpPr>
            <a:xfrm>
              <a:off x="3444473" y="1921026"/>
              <a:ext cx="900000" cy="812091"/>
              <a:chOff x="8311896" y="5669280"/>
              <a:chExt cx="590400" cy="583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8365544" y="5742722"/>
                <a:ext cx="500940" cy="4199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sz="3200" dirty="0"/>
                  <a:t>6</a:t>
                </a:r>
              </a:p>
            </p:txBody>
          </p:sp>
        </p:grpSp>
        <p:sp>
          <p:nvSpPr>
            <p:cNvPr id="54" name="Flèche droite 53"/>
            <p:cNvSpPr/>
            <p:nvPr/>
          </p:nvSpPr>
          <p:spPr>
            <a:xfrm rot="10800000">
              <a:off x="3239349" y="2363924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77700" y="1909619"/>
            <a:ext cx="1105124" cy="936067"/>
            <a:chOff x="5877700" y="1909619"/>
            <a:chExt cx="1105124" cy="936067"/>
          </a:xfrm>
        </p:grpSpPr>
        <p:grpSp>
          <p:nvGrpSpPr>
            <p:cNvPr id="47" name="Groupe 46"/>
            <p:cNvGrpSpPr/>
            <p:nvPr/>
          </p:nvGrpSpPr>
          <p:grpSpPr>
            <a:xfrm>
              <a:off x="6082824" y="1909619"/>
              <a:ext cx="900000" cy="812091"/>
              <a:chOff x="8311896" y="5669280"/>
              <a:chExt cx="590400" cy="583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8365544" y="5742722"/>
                <a:ext cx="500940" cy="4199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sz="3200" dirty="0" smtClean="0"/>
                  <a:t>12</a:t>
                </a:r>
                <a:endParaRPr lang="fr-CA" sz="3200" dirty="0"/>
              </a:p>
            </p:txBody>
          </p:sp>
        </p:grpSp>
        <p:sp>
          <p:nvSpPr>
            <p:cNvPr id="55" name="Flèche droite 54"/>
            <p:cNvSpPr/>
            <p:nvPr/>
          </p:nvSpPr>
          <p:spPr>
            <a:xfrm rot="10800000">
              <a:off x="5877700" y="2313423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515795" y="1923268"/>
            <a:ext cx="1105124" cy="936380"/>
            <a:chOff x="8515795" y="1923268"/>
            <a:chExt cx="1105124" cy="936380"/>
          </a:xfrm>
        </p:grpSpPr>
        <p:grpSp>
          <p:nvGrpSpPr>
            <p:cNvPr id="24" name="Groupe 23"/>
            <p:cNvGrpSpPr/>
            <p:nvPr/>
          </p:nvGrpSpPr>
          <p:grpSpPr>
            <a:xfrm>
              <a:off x="8720919" y="1923268"/>
              <a:ext cx="900000" cy="812091"/>
              <a:chOff x="8311894" y="5669279"/>
              <a:chExt cx="590400" cy="583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311894" y="5669279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365544" y="5742722"/>
                <a:ext cx="500940" cy="4199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sz="3200" dirty="0" smtClean="0"/>
                  <a:t>18</a:t>
                </a:r>
                <a:endParaRPr lang="fr-CA" sz="3200" dirty="0"/>
              </a:p>
            </p:txBody>
          </p:sp>
        </p:grpSp>
        <p:sp>
          <p:nvSpPr>
            <p:cNvPr id="56" name="Flèche droite 55"/>
            <p:cNvSpPr/>
            <p:nvPr/>
          </p:nvSpPr>
          <p:spPr>
            <a:xfrm rot="10800000">
              <a:off x="8515795" y="2327385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7" name="Flèche droite 56"/>
          <p:cNvSpPr/>
          <p:nvPr/>
        </p:nvSpPr>
        <p:spPr>
          <a:xfrm rot="10800000">
            <a:off x="10520919" y="2339496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#7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6462080" y="3257493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1469"/>
                  <a:ext cx="411480" cy="41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6456436" y="1926566"/>
            <a:ext cx="900000" cy="1012431"/>
            <a:chOff x="8311896" y="5669280"/>
            <a:chExt cx="590400" cy="727073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537949" y="322893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34421"/>
                  <a:ext cx="575921" cy="229355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CA" sz="1700" dirty="0" smtClean="0"/>
                    <a:t>-2</a:t>
                  </a:r>
                  <a14:m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a14:m>
                  <a:endParaRPr lang="fr-CA" sz="1700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34421"/>
                  <a:ext cx="575921" cy="229355"/>
                </a:xfrm>
                <a:prstGeom prst="rect">
                  <a:avLst/>
                </a:prstGeom>
                <a:blipFill>
                  <a:blip r:embed="rId4"/>
                  <a:stretch>
                    <a:fillRect l="-4138" t="-5085" b="-22034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/>
          <p:cNvSpPr txBox="1"/>
          <p:nvPr/>
        </p:nvSpPr>
        <p:spPr>
          <a:xfrm>
            <a:off x="537949" y="4382313"/>
            <a:ext cx="8182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Qu’est-ce que l’on connaît de </a:t>
            </a:r>
            <a:r>
              <a:rPr lang="fr-CA" dirty="0">
                <a:latin typeface="Oswald" panose="02000503000000000000" pitchFamily="2" charset="0"/>
              </a:rPr>
              <a:t>3</a:t>
            </a:r>
            <a:r>
              <a:rPr lang="fr-CA" dirty="0" smtClean="0">
                <a:latin typeface="Oswald" panose="02000503000000000000" pitchFamily="2" charset="0"/>
              </a:rPr>
              <a:t>x + 5? (On amène les élèves à dire que c’est 5 de plus que 3x.)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 smtClean="0">
                <a:latin typeface="Oswald" panose="02000503000000000000" pitchFamily="2" charset="0"/>
              </a:rPr>
              <a:t>Donc, où va aller 3x? </a:t>
            </a:r>
            <a:r>
              <a:rPr lang="fr-CA" dirty="0">
                <a:latin typeface="Oswald" panose="02000503000000000000" pitchFamily="2" charset="0"/>
              </a:rPr>
              <a:t>Qu’est-ce qu’il y a </a:t>
            </a:r>
            <a:r>
              <a:rPr lang="fr-CA" dirty="0" smtClean="0">
                <a:latin typeface="Oswald" panose="02000503000000000000" pitchFamily="2" charset="0"/>
              </a:rPr>
              <a:t>5 unités à gauche de 23?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r>
              <a:rPr lang="fr-CA" dirty="0">
                <a:latin typeface="Oswald" panose="02000503000000000000" pitchFamily="2" charset="0"/>
              </a:rPr>
              <a:t>Donc, où va aller </a:t>
            </a:r>
            <a:r>
              <a:rPr lang="fr-CA" dirty="0" smtClean="0">
                <a:latin typeface="Oswald" panose="02000503000000000000" pitchFamily="2" charset="0"/>
              </a:rPr>
              <a:t>x</a:t>
            </a:r>
            <a:r>
              <a:rPr lang="fr-CA" dirty="0">
                <a:latin typeface="Oswald" panose="02000503000000000000" pitchFamily="2" charset="0"/>
              </a:rPr>
              <a:t>? </a:t>
            </a:r>
            <a:r>
              <a:rPr lang="fr-CA" dirty="0" smtClean="0">
                <a:latin typeface="Oswald" panose="02000503000000000000" pitchFamily="2" charset="0"/>
              </a:rPr>
              <a:t>Comment on peut diviser l’espace entre 0 et 3x ? Entre 0 et 18 ?</a:t>
            </a:r>
          </a:p>
          <a:p>
            <a:endParaRPr lang="fr-CA" dirty="0">
              <a:latin typeface="Oswald" panose="02000503000000000000" pitchFamily="2" charset="0"/>
            </a:endParaRPr>
          </a:p>
          <a:p>
            <a:endParaRPr lang="fr-CA" dirty="0"/>
          </a:p>
        </p:txBody>
      </p:sp>
      <p:grpSp>
        <p:nvGrpSpPr>
          <p:cNvPr id="20" name="Groupe 19"/>
          <p:cNvGrpSpPr/>
          <p:nvPr/>
        </p:nvGrpSpPr>
        <p:grpSpPr>
          <a:xfrm>
            <a:off x="8421011" y="1907377"/>
            <a:ext cx="900000" cy="812091"/>
            <a:chOff x="10739637" y="1907377"/>
            <a:chExt cx="900000" cy="812091"/>
          </a:xfrm>
        </p:grpSpPr>
        <p:sp>
          <p:nvSpPr>
            <p:cNvPr id="40" name="Rectangle 39"/>
            <p:cNvSpPr/>
            <p:nvPr/>
          </p:nvSpPr>
          <p:spPr>
            <a:xfrm>
              <a:off x="10739637" y="1907377"/>
              <a:ext cx="900000" cy="812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0807823" y="1998238"/>
              <a:ext cx="7636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5999" y="1271943"/>
                <a:ext cx="4760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l’inéquation suivante: </a:t>
                </a:r>
                <a14:m>
                  <m:oMath xmlns:m="http://schemas.openxmlformats.org/officeDocument/2006/math">
                    <m:r>
                      <a:rPr lang="fr-CA" sz="24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sz="24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fr-C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fr-C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99" y="1271943"/>
                <a:ext cx="4760470" cy="461665"/>
              </a:xfrm>
              <a:prstGeom prst="rect">
                <a:avLst/>
              </a:prstGeom>
              <a:blipFill>
                <a:blip r:embed="rId5"/>
                <a:stretch>
                  <a:fillRect l="-1024" b="-17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e 34"/>
          <p:cNvGrpSpPr/>
          <p:nvPr/>
        </p:nvGrpSpPr>
        <p:grpSpPr>
          <a:xfrm>
            <a:off x="8421011" y="326429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410046" y="5791356"/>
                  <a:ext cx="410182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046" y="5791356"/>
                  <a:ext cx="410182" cy="3390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Flèche droite 4"/>
          <p:cNvSpPr/>
          <p:nvPr/>
        </p:nvSpPr>
        <p:spPr>
          <a:xfrm rot="10800000">
            <a:off x="8215306" y="3770679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1" name="Groupe 30"/>
          <p:cNvGrpSpPr/>
          <p:nvPr/>
        </p:nvGrpSpPr>
        <p:grpSpPr>
          <a:xfrm>
            <a:off x="4503149" y="3257496"/>
            <a:ext cx="1105502" cy="1041041"/>
            <a:chOff x="4503149" y="3257496"/>
            <a:chExt cx="1105502" cy="1041041"/>
          </a:xfrm>
        </p:grpSpPr>
        <p:grpSp>
          <p:nvGrpSpPr>
            <p:cNvPr id="36" name="Groupe 35"/>
            <p:cNvGrpSpPr/>
            <p:nvPr/>
          </p:nvGrpSpPr>
          <p:grpSpPr>
            <a:xfrm>
              <a:off x="4503149" y="3257496"/>
              <a:ext cx="900000" cy="9000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fr-CA" sz="2000" b="1" dirty="0"/>
                  </a:p>
                </p:txBody>
              </p:sp>
            </mc:Choice>
            <mc:Fallback xmlns="">
              <p:sp>
                <p:nvSpPr>
                  <p:cNvPr id="38" name="ZoneText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Flèche droite 49"/>
            <p:cNvSpPr/>
            <p:nvPr/>
          </p:nvSpPr>
          <p:spPr>
            <a:xfrm>
              <a:off x="4503527" y="3766274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543071" y="3257499"/>
            <a:ext cx="1105124" cy="1041038"/>
            <a:chOff x="2543071" y="3257499"/>
            <a:chExt cx="1105124" cy="1041038"/>
          </a:xfrm>
        </p:grpSpPr>
        <p:grpSp>
          <p:nvGrpSpPr>
            <p:cNvPr id="32" name="Groupe 31"/>
            <p:cNvGrpSpPr/>
            <p:nvPr/>
          </p:nvGrpSpPr>
          <p:grpSpPr>
            <a:xfrm>
              <a:off x="2544218" y="3257499"/>
              <a:ext cx="900000" cy="9000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fr-CA" sz="2000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6327" y="5791355"/>
                    <a:ext cx="519109" cy="339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Flèche droite 50"/>
            <p:cNvSpPr/>
            <p:nvPr/>
          </p:nvSpPr>
          <p:spPr>
            <a:xfrm>
              <a:off x="2543071" y="3766274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2" name="Flèche droite 51"/>
          <p:cNvSpPr/>
          <p:nvPr/>
        </p:nvSpPr>
        <p:spPr>
          <a:xfrm>
            <a:off x="537947" y="3754163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4" name="Groupe 43"/>
          <p:cNvGrpSpPr/>
          <p:nvPr/>
        </p:nvGrpSpPr>
        <p:grpSpPr>
          <a:xfrm>
            <a:off x="537949" y="1907377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42722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-6</a:t>
              </a:r>
              <a:endParaRPr lang="fr-CA" sz="3200" dirty="0"/>
            </a:p>
          </p:txBody>
        </p:sp>
      </p:grpSp>
      <p:sp>
        <p:nvSpPr>
          <p:cNvPr id="54" name="Flèche droite 53"/>
          <p:cNvSpPr/>
          <p:nvPr/>
        </p:nvSpPr>
        <p:spPr>
          <a:xfrm rot="10800000">
            <a:off x="8215306" y="2313567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3" name="Groupe 52"/>
          <p:cNvGrpSpPr/>
          <p:nvPr/>
        </p:nvGrpSpPr>
        <p:grpSpPr>
          <a:xfrm>
            <a:off x="4503149" y="1921995"/>
            <a:ext cx="1107274" cy="948210"/>
            <a:chOff x="4503149" y="1921995"/>
            <a:chExt cx="1107274" cy="948210"/>
          </a:xfrm>
        </p:grpSpPr>
        <p:grpSp>
          <p:nvGrpSpPr>
            <p:cNvPr id="24" name="Groupe 23"/>
            <p:cNvGrpSpPr/>
            <p:nvPr/>
          </p:nvGrpSpPr>
          <p:grpSpPr>
            <a:xfrm>
              <a:off x="4503149" y="1921995"/>
              <a:ext cx="900000" cy="812091"/>
              <a:chOff x="8311894" y="5669279"/>
              <a:chExt cx="590400" cy="583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311894" y="5669279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365544" y="5742722"/>
                <a:ext cx="500940" cy="4199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sz="3200" dirty="0" smtClean="0"/>
                  <a:t>-1</a:t>
                </a:r>
                <a:endParaRPr lang="fr-CA" sz="3200" dirty="0"/>
              </a:p>
            </p:txBody>
          </p:sp>
        </p:grpSp>
        <p:sp>
          <p:nvSpPr>
            <p:cNvPr id="55" name="Flèche droite 54"/>
            <p:cNvSpPr/>
            <p:nvPr/>
          </p:nvSpPr>
          <p:spPr>
            <a:xfrm>
              <a:off x="4505299" y="2337942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543071" y="1922881"/>
            <a:ext cx="1105124" cy="959488"/>
            <a:chOff x="2543071" y="1922881"/>
            <a:chExt cx="1105124" cy="959488"/>
          </a:xfrm>
        </p:grpSpPr>
        <p:grpSp>
          <p:nvGrpSpPr>
            <p:cNvPr id="47" name="Groupe 46"/>
            <p:cNvGrpSpPr/>
            <p:nvPr/>
          </p:nvGrpSpPr>
          <p:grpSpPr>
            <a:xfrm>
              <a:off x="2544218" y="1922881"/>
              <a:ext cx="900000" cy="812091"/>
              <a:chOff x="8311896" y="5669280"/>
              <a:chExt cx="590400" cy="583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8365544" y="5742722"/>
                <a:ext cx="500940" cy="4199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sz="3200" dirty="0" smtClean="0"/>
                  <a:t>-2</a:t>
                </a:r>
                <a:endParaRPr lang="fr-CA" sz="3200" dirty="0"/>
              </a:p>
            </p:txBody>
          </p:sp>
        </p:grpSp>
        <p:sp>
          <p:nvSpPr>
            <p:cNvPr id="56" name="Flèche droite 55"/>
            <p:cNvSpPr/>
            <p:nvPr/>
          </p:nvSpPr>
          <p:spPr>
            <a:xfrm>
              <a:off x="2543071" y="2350106"/>
              <a:ext cx="1105124" cy="532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7" name="Flèche droite 56"/>
          <p:cNvSpPr/>
          <p:nvPr/>
        </p:nvSpPr>
        <p:spPr>
          <a:xfrm>
            <a:off x="537947" y="2337995"/>
            <a:ext cx="1105124" cy="5322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9" name="Connecteur droit 68"/>
          <p:cNvCxnSpPr/>
          <p:nvPr/>
        </p:nvCxnSpPr>
        <p:spPr>
          <a:xfrm>
            <a:off x="6892119" y="1271943"/>
            <a:ext cx="19961" cy="347747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54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54"/>
          <p:cNvCxnSpPr/>
          <p:nvPr/>
        </p:nvCxnSpPr>
        <p:spPr>
          <a:xfrm>
            <a:off x="152400" y="5744256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52400" y="3573546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#8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2400" y="237150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3868653" y="2242472"/>
            <a:ext cx="900000" cy="812091"/>
            <a:chOff x="8311896" y="5669280"/>
            <a:chExt cx="590400" cy="583200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5585040" y="3467375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943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+5=4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943854" cy="461665"/>
              </a:xfrm>
              <a:prstGeom prst="rect">
                <a:avLst/>
              </a:prstGeom>
              <a:blipFill>
                <a:blip r:embed="rId4"/>
                <a:stretch>
                  <a:fillRect l="-986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7808265" y="3466515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2234390" y="3466518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e 46"/>
          <p:cNvGrpSpPr/>
          <p:nvPr/>
        </p:nvGrpSpPr>
        <p:grpSpPr>
          <a:xfrm>
            <a:off x="6741157" y="2242472"/>
            <a:ext cx="900000" cy="812091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1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587213" y="4387579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1" name="Rectangle 5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CA" b="1" dirty="0" smtClean="0"/>
                    <a:t>4</a:t>
                  </a:r>
                  <a14:m>
                    <m:oMath xmlns:m="http://schemas.openxmlformats.org/officeDocument/2006/math"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9"/>
                  <a:stretch>
                    <a:fillRect l="-6250" t="-8197" b="-2623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2532036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Rectangle 52"/>
          <p:cNvSpPr/>
          <p:nvPr/>
        </p:nvSpPr>
        <p:spPr>
          <a:xfrm>
            <a:off x="5882686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8119303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Rectangle 55"/>
          <p:cNvSpPr/>
          <p:nvPr/>
        </p:nvSpPr>
        <p:spPr>
          <a:xfrm>
            <a:off x="8117776" y="5592483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2532035" y="5596736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9" name="Groupe 58"/>
          <p:cNvGrpSpPr/>
          <p:nvPr/>
        </p:nvGrpSpPr>
        <p:grpSpPr>
          <a:xfrm>
            <a:off x="5263730" y="5597982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0" name="Rectangle 5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5263730" y="2237568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9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3" grpId="1" animBg="1"/>
      <p:bldP spid="54" grpId="0" animBg="1"/>
      <p:bldP spid="56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54"/>
          <p:cNvCxnSpPr/>
          <p:nvPr/>
        </p:nvCxnSpPr>
        <p:spPr>
          <a:xfrm>
            <a:off x="152400" y="5744256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52400" y="3573546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#9 sur la résolution algébrique</a:t>
            </a:r>
            <a:endParaRPr lang="fr-CA" dirty="0">
              <a:latin typeface="Oswald" panose="02000503000000000000" pitchFamily="2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2400" y="237150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2707365" y="2242471"/>
            <a:ext cx="900000" cy="812091"/>
            <a:chOff x="8311896" y="5669280"/>
            <a:chExt cx="590400" cy="583200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5585040" y="3467375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22" name="Rectangle 2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CA" b="1" dirty="0"/>
                    <a:t>2</a:t>
                  </a:r>
                  <a14:m>
                    <m:oMath xmlns:m="http://schemas.openxmlformats.org/officeDocument/2006/math"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3"/>
                  <a:stretch>
                    <a:fillRect l="-5556" t="-8197" b="-2623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556" y="1294809"/>
                <a:ext cx="4943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l’équation suivante: </a:t>
                </a:r>
                <a14:m>
                  <m:oMath xmlns:m="http://schemas.openxmlformats.org/officeDocument/2006/math">
                    <m:r>
                      <a:rPr lang="fr-CA" sz="24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+8=5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" y="1294809"/>
                <a:ext cx="4943854" cy="461665"/>
              </a:xfrm>
              <a:prstGeom prst="rect">
                <a:avLst/>
              </a:prstGeom>
              <a:blipFill>
                <a:blip r:embed="rId4"/>
                <a:stretch>
                  <a:fillRect l="-986" b="-157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7808265" y="3466515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3" name="Rectangle 3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791355"/>
                  <a:ext cx="519109" cy="3390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716486" y="3466518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CA" sz="2000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046" y="5791355"/>
                  <a:ext cx="410182" cy="3390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e 46"/>
          <p:cNvGrpSpPr/>
          <p:nvPr/>
        </p:nvGrpSpPr>
        <p:grpSpPr>
          <a:xfrm>
            <a:off x="6741157" y="2242472"/>
            <a:ext cx="900000" cy="812091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1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587213" y="4387579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1" name="Rectangle 5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CA" b="1" dirty="0" smtClean="0"/>
                    <a:t>5</a:t>
                  </a:r>
                  <a14:m>
                    <m:oMath xmlns:m="http://schemas.openxmlformats.org/officeDocument/2006/math"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fr-CA" b="1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0848" y="5829435"/>
                  <a:ext cx="575921" cy="239327"/>
                </a:xfrm>
                <a:prstGeom prst="rect">
                  <a:avLst/>
                </a:prstGeom>
                <a:blipFill>
                  <a:blip r:embed="rId7"/>
                  <a:stretch>
                    <a:fillRect l="-6250" t="-8197" b="-2623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014132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Rectangle 52"/>
          <p:cNvSpPr/>
          <p:nvPr/>
        </p:nvSpPr>
        <p:spPr>
          <a:xfrm>
            <a:off x="5882686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8119303" y="222124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Rectangle 55"/>
          <p:cNvSpPr/>
          <p:nvPr/>
        </p:nvSpPr>
        <p:spPr>
          <a:xfrm>
            <a:off x="8117776" y="5592483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1014131" y="5596736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9" name="Groupe 58"/>
          <p:cNvGrpSpPr/>
          <p:nvPr/>
        </p:nvGrpSpPr>
        <p:grpSpPr>
          <a:xfrm>
            <a:off x="4875599" y="560748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0" name="Rectangle 5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4870538" y="2237568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9</a:t>
              </a:r>
              <a:endParaRPr lang="fr-CA" sz="32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525771" y="560748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1807365" y="557213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0" name="Rectangle 3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e 56"/>
          <p:cNvGrpSpPr/>
          <p:nvPr/>
        </p:nvGrpSpPr>
        <p:grpSpPr>
          <a:xfrm>
            <a:off x="4134792" y="5609199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2" name="Rectangle 6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ZoneTexte 62"/>
                <p:cNvSpPr txBox="1"/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2000" b="1" dirty="0"/>
                </a:p>
              </p:txBody>
            </p:sp>
          </mc:Choice>
          <mc:Fallback xmlns="">
            <p:sp>
              <p:nvSpPr>
                <p:cNvPr id="63" name="ZoneText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327" y="5831241"/>
                  <a:ext cx="519109" cy="2592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e 63"/>
          <p:cNvGrpSpPr/>
          <p:nvPr/>
        </p:nvGrpSpPr>
        <p:grpSpPr>
          <a:xfrm>
            <a:off x="6417046" y="2237568"/>
            <a:ext cx="900000" cy="812091"/>
            <a:chOff x="8311896" y="5669280"/>
            <a:chExt cx="590400" cy="583200"/>
          </a:xfrm>
        </p:grpSpPr>
        <p:sp>
          <p:nvSpPr>
            <p:cNvPr id="65" name="Rectangle 6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093847" y="2248652"/>
            <a:ext cx="900000" cy="812091"/>
            <a:chOff x="8311896" y="5669280"/>
            <a:chExt cx="590400" cy="583200"/>
          </a:xfrm>
        </p:grpSpPr>
        <p:sp>
          <p:nvSpPr>
            <p:cNvPr id="68" name="Rectangle 6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757352" y="2255478"/>
            <a:ext cx="900000" cy="812091"/>
            <a:chOff x="8311896" y="5669280"/>
            <a:chExt cx="590400" cy="583200"/>
          </a:xfrm>
        </p:grpSpPr>
        <p:sp>
          <p:nvSpPr>
            <p:cNvPr id="71" name="Rectangle 7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271596" y="2215299"/>
            <a:ext cx="2568267" cy="4427065"/>
            <a:chOff x="3271596" y="2215299"/>
            <a:chExt cx="2568267" cy="4427065"/>
          </a:xfrm>
        </p:grpSpPr>
        <p:sp>
          <p:nvSpPr>
            <p:cNvPr id="75" name="Rectangle 74"/>
            <p:cNvSpPr/>
            <p:nvPr/>
          </p:nvSpPr>
          <p:spPr>
            <a:xfrm>
              <a:off x="5529060" y="5607480"/>
              <a:ext cx="304707" cy="103488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71596" y="5592483"/>
              <a:ext cx="304707" cy="103488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35156" y="2230296"/>
              <a:ext cx="304707" cy="103488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77692" y="2215299"/>
              <a:ext cx="304707" cy="103488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8715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3" grpId="1" animBg="1"/>
      <p:bldP spid="54" grpId="0" animBg="1"/>
      <p:bldP spid="56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295" y="356801"/>
            <a:ext cx="10515600" cy="13255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Oswald" panose="02000503000000000000" pitchFamily="2" charset="0"/>
              </a:rPr>
              <a:t>Activité #1 sur la résolution d’un système d’équations</a:t>
            </a:r>
            <a:endParaRPr lang="fr-CA" sz="3600" dirty="0">
              <a:latin typeface="Oswald" panose="02000503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818" y="49767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u="sng" dirty="0" smtClean="0"/>
              <a:t>Consignes</a:t>
            </a:r>
          </a:p>
          <a:p>
            <a:endParaRPr lang="fr-CA" u="sng" dirty="0"/>
          </a:p>
          <a:p>
            <a:r>
              <a:rPr lang="fr-CA" dirty="0" smtClean="0"/>
              <a:t>Détermine le prix d’un café et le prix d’un muffin.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510" y="1407586"/>
            <a:ext cx="5677058" cy="3161499"/>
            <a:chOff x="10510" y="1407586"/>
            <a:chExt cx="5677058" cy="3161499"/>
          </a:xfrm>
        </p:grpSpPr>
        <p:sp>
          <p:nvSpPr>
            <p:cNvPr id="4" name="Rectangle 3"/>
            <p:cNvSpPr/>
            <p:nvPr/>
          </p:nvSpPr>
          <p:spPr>
            <a:xfrm>
              <a:off x="219456" y="1407586"/>
              <a:ext cx="5468112" cy="31614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26" name="Picture 2" descr="https://lh5.googleusercontent.com/Krld5C97-jCBZ3VNwOk1lr29oHP9mb-4WBiLB-cHo_v8VH0g5vcFFd7SYjcmYZuu5PApkoAZRhaffLq-7CPq8YYC1qQWrP7xGU_vXE-VD9UMMgOb4dZUN6xz7b9g6A8FgX1Z2cpvyq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241" y="2087920"/>
              <a:ext cx="1801241" cy="125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9" y="1523353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945" y="2601802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684" y="1557772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" y="2586033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s://lh5.googleusercontent.com/Krld5C97-jCBZ3VNwOk1lr29oHP9mb-4WBiLB-cHo_v8VH0g5vcFFd7SYjcmYZuu5PApkoAZRhaffLq-7CPq8YYC1qQWrP7xGU_vXE-VD9UMMgOb4dZUN6xz7b9g6A8FgX1Z2cpvyq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755" y="2616918"/>
              <a:ext cx="1801241" cy="125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s://lh5.googleusercontent.com/Krld5C97-jCBZ3VNwOk1lr29oHP9mb-4WBiLB-cHo_v8VH0g5vcFFd7SYjcmYZuu5PApkoAZRhaffLq-7CPq8YYC1qQWrP7xGU_vXE-VD9UMMgOb4dZUN6xz7b9g6A8FgX1Z2cpvyq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98" y="1462489"/>
              <a:ext cx="1801241" cy="125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e 27"/>
            <p:cNvGrpSpPr/>
            <p:nvPr/>
          </p:nvGrpSpPr>
          <p:grpSpPr>
            <a:xfrm>
              <a:off x="4294439" y="3453533"/>
              <a:ext cx="900000" cy="10008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8377170" y="5808431"/>
                    <a:ext cx="360415" cy="304898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17$</m:t>
                          </m:r>
                        </m:oMath>
                      </m:oMathPara>
                    </a14:m>
                    <a:endParaRPr lang="fr-CA" sz="2800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7170" y="5808431"/>
                    <a:ext cx="360415" cy="304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777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Groupe 30"/>
          <p:cNvGrpSpPr/>
          <p:nvPr/>
        </p:nvGrpSpPr>
        <p:grpSpPr>
          <a:xfrm>
            <a:off x="5922042" y="1407585"/>
            <a:ext cx="5613957" cy="3161499"/>
            <a:chOff x="73611" y="1407586"/>
            <a:chExt cx="5613957" cy="3161499"/>
          </a:xfrm>
        </p:grpSpPr>
        <p:sp>
          <p:nvSpPr>
            <p:cNvPr id="32" name="Rectangle 31"/>
            <p:cNvSpPr/>
            <p:nvPr/>
          </p:nvSpPr>
          <p:spPr>
            <a:xfrm>
              <a:off x="219456" y="1407586"/>
              <a:ext cx="5468112" cy="31614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3" name="Picture 2" descr="https://lh5.googleusercontent.com/Krld5C97-jCBZ3VNwOk1lr29oHP9mb-4WBiLB-cHo_v8VH0g5vcFFd7SYjcmYZuu5PApkoAZRhaffLq-7CPq8YYC1qQWrP7xGU_vXE-VD9UMMgOb4dZUN6xz7b9g6A8FgX1Z2cpvyq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996" y="2785849"/>
              <a:ext cx="1801241" cy="125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1" y="1622731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760" y="1673539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lh4.googleusercontent.com/IdvEoNDrNNWnzVjJ5kHNrFKBfqot2GYDACjtM8be4ExA8wGjFU4mgcf31IcVlkXxu5N421KFe0rZ9MNStFvJ0kRGmzDvXxqQHDJmaJYQ47690a5r55V6MpsypGNd9eemjJ7gA8j3E-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49" y="2830836"/>
              <a:ext cx="1728089" cy="105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lh5.googleusercontent.com/Krld5C97-jCBZ3VNwOk1lr29oHP9mb-4WBiLB-cHo_v8VH0g5vcFFd7SYjcmYZuu5PApkoAZRhaffLq-7CPq8YYC1qQWrP7xGU_vXE-VD9UMMgOb4dZUN6xz7b9g6A8FgX1Z2cpvyq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407" y="1557772"/>
              <a:ext cx="1801241" cy="125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e 39"/>
            <p:cNvGrpSpPr/>
            <p:nvPr/>
          </p:nvGrpSpPr>
          <p:grpSpPr>
            <a:xfrm>
              <a:off x="4294439" y="3453533"/>
              <a:ext cx="900000" cy="1000800"/>
              <a:chOff x="8311896" y="5669280"/>
              <a:chExt cx="590400" cy="583200"/>
            </a:xfrm>
            <a:solidFill>
              <a:srgbClr val="FFFF00"/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8311896" y="5669280"/>
                <a:ext cx="590400" cy="583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8377170" y="5808431"/>
                    <a:ext cx="360415" cy="304898"/>
                  </a:xfrm>
                  <a:prstGeom prst="rect">
                    <a:avLst/>
                  </a:prstGeom>
                  <a:grpFill/>
                </p:spPr>
                <p:txBody>
                  <a:bodyPr wrap="squar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12$</m:t>
                          </m:r>
                        </m:oMath>
                      </m:oMathPara>
                    </a14:m>
                    <a:endParaRPr lang="fr-CA" sz="2800" dirty="0"/>
                  </a:p>
                </p:txBody>
              </p:sp>
            </mc:Choice>
            <mc:Fallback xmlns="">
              <p:sp>
                <p:nvSpPr>
                  <p:cNvPr id="42" name="ZoneTexte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7170" y="5808431"/>
                    <a:ext cx="360415" cy="3048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777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76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534" y="338518"/>
            <a:ext cx="10515600" cy="13255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Oswald" panose="02000503000000000000" pitchFamily="2" charset="0"/>
              </a:rPr>
              <a:t>Activité #1 </a:t>
            </a:r>
            <a:r>
              <a:rPr lang="fr-CA" sz="3600" dirty="0">
                <a:latin typeface="Oswald" panose="02000503000000000000" pitchFamily="2" charset="0"/>
              </a:rPr>
              <a:t>sur la résolution d’un système d’équations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10574972" y="1979496"/>
            <a:ext cx="900000" cy="812091"/>
            <a:chOff x="8311896" y="5669280"/>
            <a:chExt cx="590400" cy="583200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7806148" y="1979495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12</a:t>
              </a:r>
              <a:endParaRPr lang="fr-CA" sz="3200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25553" y="4460200"/>
            <a:ext cx="6513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>
                <a:latin typeface="Oswald" panose="02000503000000000000" pitchFamily="2" charset="0"/>
              </a:rPr>
              <a:t>Posez les questions</a:t>
            </a:r>
          </a:p>
          <a:p>
            <a:endParaRPr lang="fr-CA" u="sng" dirty="0">
              <a:latin typeface="Oswald" panose="02000503000000000000" pitchFamily="2" charset="0"/>
            </a:endParaRPr>
          </a:p>
          <a:p>
            <a:pPr fontAlgn="base"/>
            <a:r>
              <a:rPr lang="fr-CA" dirty="0">
                <a:latin typeface="Oswald" panose="02000503000000000000" pitchFamily="2" charset="0"/>
              </a:rPr>
              <a:t>On installe la corde à linge de quelle façon? </a:t>
            </a:r>
            <a:r>
              <a:rPr lang="fr-CA" dirty="0" smtClean="0">
                <a:latin typeface="Oswald" panose="02000503000000000000" pitchFamily="2" charset="0"/>
              </a:rPr>
              <a:t>Simple </a:t>
            </a:r>
            <a:r>
              <a:rPr lang="fr-CA" dirty="0">
                <a:latin typeface="Oswald" panose="02000503000000000000" pitchFamily="2" charset="0"/>
              </a:rPr>
              <a:t>ou </a:t>
            </a:r>
            <a:r>
              <a:rPr lang="fr-CA" dirty="0" smtClean="0">
                <a:latin typeface="Oswald" panose="02000503000000000000" pitchFamily="2" charset="0"/>
              </a:rPr>
              <a:t>double? Quelles </a:t>
            </a:r>
            <a:r>
              <a:rPr lang="fr-CA" dirty="0">
                <a:latin typeface="Oswald" panose="02000503000000000000" pitchFamily="2" charset="0"/>
              </a:rPr>
              <a:t>sont la ou les étiquettes des cordes?</a:t>
            </a:r>
          </a:p>
          <a:p>
            <a:pPr fontAlgn="base"/>
            <a:r>
              <a:rPr lang="fr-CA" dirty="0">
                <a:latin typeface="Oswald" panose="02000503000000000000" pitchFamily="2" charset="0"/>
              </a:rPr>
              <a:t/>
            </a:r>
            <a:br>
              <a:rPr lang="fr-CA" dirty="0">
                <a:latin typeface="Oswald" panose="02000503000000000000" pitchFamily="2" charset="0"/>
              </a:rPr>
            </a:br>
            <a:r>
              <a:rPr lang="fr-CA" dirty="0">
                <a:latin typeface="Oswald" panose="02000503000000000000" pitchFamily="2" charset="0"/>
              </a:rPr>
              <a:t>Comment ferais-tu pour trouver le prix d’un café et d’un muffin ENSEMBLE?</a:t>
            </a:r>
          </a:p>
          <a:p>
            <a:pPr fontAlgn="base"/>
            <a:r>
              <a:rPr lang="fr-CA" dirty="0" smtClean="0">
                <a:latin typeface="Oswald" panose="02000503000000000000" pitchFamily="2" charset="0"/>
              </a:rPr>
              <a:t>Comment </a:t>
            </a:r>
            <a:r>
              <a:rPr lang="fr-CA" dirty="0">
                <a:latin typeface="Oswald" panose="02000503000000000000" pitchFamily="2" charset="0"/>
              </a:rPr>
              <a:t>ferais-tu pour trouver le prix d’un café et celui d’un muffin</a:t>
            </a:r>
            <a:r>
              <a:rPr lang="fr-CA" dirty="0" smtClean="0">
                <a:latin typeface="Oswald" panose="02000503000000000000" pitchFamily="2" charset="0"/>
              </a:rPr>
              <a:t>?</a:t>
            </a:r>
            <a:endParaRPr lang="fr-CA" dirty="0">
              <a:latin typeface="Oswald" panose="02000503000000000000" pitchFamily="2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308534" y="2017467"/>
            <a:ext cx="900000" cy="812091"/>
            <a:chOff x="8311896" y="5669280"/>
            <a:chExt cx="590400" cy="583200"/>
          </a:xfrm>
        </p:grpSpPr>
        <p:sp>
          <p:nvSpPr>
            <p:cNvPr id="40" name="Rectangle 3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$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7806148" y="334821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319937" y="5863168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3168"/>
                  <a:ext cx="582359" cy="199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3770007" y="2021942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5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469742" y="1979494"/>
            <a:ext cx="900000" cy="812091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10</a:t>
              </a:r>
              <a:endParaRPr lang="fr-CA" sz="32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08534" y="336639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1" name="Rectangle 5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356327" y="5831241"/>
              <a:ext cx="519109" cy="25927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2000" b="1" dirty="0" smtClean="0"/>
                <a:t>items</a:t>
              </a:r>
              <a:endParaRPr lang="fr-CA" sz="2000" b="1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0562714" y="336639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4" name="Rectangle 5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8319937" y="5861067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CA" sz="1400" b="1" dirty="0" smtClean="0"/>
                    <a:t>3</a:t>
                  </a:r>
                  <a14:m>
                    <m:oMath xmlns:m="http://schemas.openxmlformats.org/officeDocument/2006/math">
                      <m:r>
                        <a:rPr lang="fr-CA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CA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CA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1067"/>
                  <a:ext cx="582359" cy="199439"/>
                </a:xfrm>
                <a:prstGeom prst="rect">
                  <a:avLst/>
                </a:prstGeom>
                <a:blipFill>
                  <a:blip r:embed="rId4"/>
                  <a:stretch>
                    <a:fillRect l="-2069" t="-4000" b="-22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e 58"/>
          <p:cNvGrpSpPr/>
          <p:nvPr/>
        </p:nvGrpSpPr>
        <p:grpSpPr>
          <a:xfrm>
            <a:off x="2488193" y="3370949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0" name="Rectangle 5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8319937" y="5734632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2"/>
                  <a:ext cx="556704" cy="4188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e 64"/>
          <p:cNvGrpSpPr/>
          <p:nvPr/>
        </p:nvGrpSpPr>
        <p:grpSpPr>
          <a:xfrm>
            <a:off x="3757749" y="3348210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66"/>
                <p:cNvSpPr txBox="1"/>
                <p:nvPr/>
              </p:nvSpPr>
              <p:spPr>
                <a:xfrm>
                  <a:off x="8319937" y="5863168"/>
                  <a:ext cx="53368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67" name="ZoneText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3168"/>
                  <a:ext cx="533689" cy="1994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e 67"/>
          <p:cNvGrpSpPr/>
          <p:nvPr/>
        </p:nvGrpSpPr>
        <p:grpSpPr>
          <a:xfrm>
            <a:off x="6440123" y="336639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9" name="Rectangle 6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ZoneTexte 69"/>
                <p:cNvSpPr txBox="1"/>
                <p:nvPr/>
              </p:nvSpPr>
              <p:spPr>
                <a:xfrm>
                  <a:off x="8319937" y="5863168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70" name="ZoneText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3168"/>
                  <a:ext cx="582359" cy="1994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e 73"/>
          <p:cNvGrpSpPr/>
          <p:nvPr/>
        </p:nvGrpSpPr>
        <p:grpSpPr>
          <a:xfrm>
            <a:off x="1475917" y="3368762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>
                  <a:off x="8319937" y="5744763"/>
                  <a:ext cx="538362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76" name="ZoneText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44763"/>
                  <a:ext cx="538362" cy="4188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e 76"/>
          <p:cNvGrpSpPr/>
          <p:nvPr/>
        </p:nvGrpSpPr>
        <p:grpSpPr>
          <a:xfrm>
            <a:off x="1463441" y="2025552"/>
            <a:ext cx="900000" cy="812091"/>
            <a:chOff x="8311896" y="5669280"/>
            <a:chExt cx="590400" cy="583200"/>
          </a:xfrm>
        </p:grpSpPr>
        <p:sp>
          <p:nvSpPr>
            <p:cNvPr id="78" name="Rectangle 7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2</a:t>
              </a:r>
              <a:endParaRPr lang="fr-CA" sz="3200" dirty="0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2503677" y="2030145"/>
            <a:ext cx="900000" cy="812091"/>
            <a:chOff x="8311896" y="5669280"/>
            <a:chExt cx="590400" cy="583200"/>
          </a:xfrm>
        </p:grpSpPr>
        <p:sp>
          <p:nvSpPr>
            <p:cNvPr id="81" name="Rectangle 8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cteur droit 83"/>
          <p:cNvCxnSpPr/>
          <p:nvPr/>
        </p:nvCxnSpPr>
        <p:spPr>
          <a:xfrm>
            <a:off x="225552" y="493815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25552" y="3487100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552" y="255423"/>
            <a:ext cx="10515600" cy="1325563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Oswald" panose="02000503000000000000" pitchFamily="2" charset="0"/>
              </a:rPr>
              <a:t>Activité #2 </a:t>
            </a:r>
            <a:r>
              <a:rPr lang="fr-CA" sz="3600" dirty="0">
                <a:latin typeface="Oswald" panose="02000503000000000000" pitchFamily="2" charset="0"/>
              </a:rPr>
              <a:t>sur la résolution d’un système d’équations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25552" y="2114991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8895106" y="1974583"/>
            <a:ext cx="900000" cy="812091"/>
            <a:chOff x="8311896" y="5669280"/>
            <a:chExt cx="590400" cy="583200"/>
          </a:xfrm>
        </p:grpSpPr>
        <p:sp>
          <p:nvSpPr>
            <p:cNvPr id="15" name="Rectangle 1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50022"/>
                  <a:ext cx="411480" cy="4641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10265067" y="1960945"/>
            <a:ext cx="900000" cy="812091"/>
            <a:chOff x="8311896" y="5669280"/>
            <a:chExt cx="590400" cy="583200"/>
          </a:xfrm>
        </p:grpSpPr>
        <p:sp>
          <p:nvSpPr>
            <p:cNvPr id="25" name="Rectangle 2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10</a:t>
              </a:r>
              <a:endParaRPr lang="fr-CA" sz="32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265067" y="3380744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8342740" y="5872845"/>
                  <a:ext cx="546546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2740" y="5872845"/>
                  <a:ext cx="546546" cy="199439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3922149" y="5729672"/>
            <a:ext cx="900000" cy="812091"/>
            <a:chOff x="8311896" y="5669280"/>
            <a:chExt cx="590400" cy="583200"/>
          </a:xfrm>
        </p:grpSpPr>
        <p:sp>
          <p:nvSpPr>
            <p:cNvPr id="45" name="Rectangle 4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6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9604755" y="5729673"/>
            <a:ext cx="900000" cy="812091"/>
            <a:chOff x="8311896" y="5669280"/>
            <a:chExt cx="590400" cy="583200"/>
          </a:xfrm>
        </p:grpSpPr>
        <p:sp>
          <p:nvSpPr>
            <p:cNvPr id="48" name="Rectangle 4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1</a:t>
              </a:r>
              <a:endParaRPr lang="fr-CA" sz="3200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8889384" y="3367145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54" name="Rectangle 5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8319937" y="5861064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1064"/>
                  <a:ext cx="582359" cy="199439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e 58"/>
          <p:cNvGrpSpPr/>
          <p:nvPr/>
        </p:nvGrpSpPr>
        <p:grpSpPr>
          <a:xfrm>
            <a:off x="3641376" y="335177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0" name="Rectangle 5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e 64"/>
          <p:cNvGrpSpPr/>
          <p:nvPr/>
        </p:nvGrpSpPr>
        <p:grpSpPr>
          <a:xfrm>
            <a:off x="2527134" y="335177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66"/>
                <p:cNvSpPr txBox="1"/>
                <p:nvPr/>
              </p:nvSpPr>
              <p:spPr>
                <a:xfrm>
                  <a:off x="8319937" y="5863164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67" name="ZoneText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3164"/>
                  <a:ext cx="582359" cy="199439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e 67"/>
          <p:cNvGrpSpPr/>
          <p:nvPr/>
        </p:nvGrpSpPr>
        <p:grpSpPr>
          <a:xfrm>
            <a:off x="6408347" y="335177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69" name="Rectangle 6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ZoneTexte 69"/>
                <p:cNvSpPr txBox="1"/>
                <p:nvPr/>
              </p:nvSpPr>
              <p:spPr>
                <a:xfrm>
                  <a:off x="8319937" y="5863167"/>
                  <a:ext cx="582359" cy="1994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CA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14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oMath>
                    </m:oMathPara>
                  </a14:m>
                  <a:endParaRPr lang="fr-CA" sz="1400" b="1" dirty="0"/>
                </a:p>
              </p:txBody>
            </p:sp>
          </mc:Choice>
          <mc:Fallback xmlns="">
            <p:sp>
              <p:nvSpPr>
                <p:cNvPr id="70" name="ZoneText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863167"/>
                  <a:ext cx="582359" cy="199439"/>
                </a:xfrm>
                <a:prstGeom prst="rect">
                  <a:avLst/>
                </a:prstGeom>
                <a:blipFill>
                  <a:blip r:embed="rId7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e 73"/>
          <p:cNvGrpSpPr/>
          <p:nvPr/>
        </p:nvGrpSpPr>
        <p:grpSpPr>
          <a:xfrm>
            <a:off x="3919035" y="482408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>
                  <a:off x="8319937" y="5744763"/>
                  <a:ext cx="538362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76" name="ZoneText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44763"/>
                  <a:ext cx="538362" cy="4188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e 76"/>
          <p:cNvGrpSpPr/>
          <p:nvPr/>
        </p:nvGrpSpPr>
        <p:grpSpPr>
          <a:xfrm>
            <a:off x="2539392" y="1948548"/>
            <a:ext cx="900000" cy="812091"/>
            <a:chOff x="8311896" y="5669280"/>
            <a:chExt cx="590400" cy="583200"/>
          </a:xfrm>
        </p:grpSpPr>
        <p:sp>
          <p:nvSpPr>
            <p:cNvPr id="78" name="Rectangle 7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0</a:t>
              </a:r>
              <a:endParaRPr lang="fr-CA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63883" y="1259261"/>
                <a:ext cx="7772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Résous le système d’équations suivant: </a:t>
                </a:r>
                <a14:m>
                  <m:oMath xmlns:m="http://schemas.openxmlformats.org/officeDocument/2006/math">
                    <m:r>
                      <a:rPr lang="fr-CA" sz="24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5   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     4</m:t>
                    </m:r>
                    <m:r>
                      <a:rPr lang="fr-CA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3" y="1259261"/>
                <a:ext cx="7772128" cy="461665"/>
              </a:xfrm>
              <a:prstGeom prst="rect">
                <a:avLst/>
              </a:prstGeom>
              <a:blipFill>
                <a:blip r:embed="rId9"/>
                <a:stretch>
                  <a:fillRect l="-627" b="-17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9187030" y="4786378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Rectangle 85"/>
          <p:cNvSpPr/>
          <p:nvPr/>
        </p:nvSpPr>
        <p:spPr>
          <a:xfrm>
            <a:off x="10571877" y="4786378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7" name="Groupe 86"/>
          <p:cNvGrpSpPr/>
          <p:nvPr/>
        </p:nvGrpSpPr>
        <p:grpSpPr>
          <a:xfrm>
            <a:off x="1412892" y="335177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88" name="Rectangle 8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/>
                <p:cNvSpPr txBox="1"/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89" name="ZoneText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e 89"/>
          <p:cNvGrpSpPr/>
          <p:nvPr/>
        </p:nvGrpSpPr>
        <p:grpSpPr>
          <a:xfrm>
            <a:off x="6394753" y="1969312"/>
            <a:ext cx="900000" cy="812091"/>
            <a:chOff x="8311896" y="5669280"/>
            <a:chExt cx="590400" cy="583200"/>
          </a:xfrm>
        </p:grpSpPr>
        <p:sp>
          <p:nvSpPr>
            <p:cNvPr id="91" name="Rectangle 9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5</a:t>
              </a:r>
              <a:endParaRPr lang="fr-CA" sz="3200" dirty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3641376" y="1951663"/>
            <a:ext cx="900000" cy="812091"/>
            <a:chOff x="8311896" y="5669280"/>
            <a:chExt cx="590400" cy="583200"/>
          </a:xfrm>
        </p:grpSpPr>
        <p:sp>
          <p:nvSpPr>
            <p:cNvPr id="94" name="Rectangle 9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1</a:t>
              </a:r>
              <a:endParaRPr lang="fr-CA" sz="3200" dirty="0"/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9604755" y="482408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97" name="Rectangle 9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ZoneTexte 97"/>
                <p:cNvSpPr txBox="1"/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98" name="ZoneTexte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1"/>
                  <a:ext cx="556704" cy="4188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e 99"/>
          <p:cNvGrpSpPr/>
          <p:nvPr/>
        </p:nvGrpSpPr>
        <p:grpSpPr>
          <a:xfrm>
            <a:off x="1409931" y="1921800"/>
            <a:ext cx="900000" cy="812091"/>
            <a:chOff x="8311896" y="5669280"/>
            <a:chExt cx="590400" cy="583200"/>
          </a:xfrm>
        </p:grpSpPr>
        <p:sp>
          <p:nvSpPr>
            <p:cNvPr id="101" name="Rectangle 10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-1</a:t>
              </a:r>
              <a:endParaRPr lang="fr-CA" sz="3200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721171" y="4786378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Rectangle 103"/>
          <p:cNvSpPr/>
          <p:nvPr/>
        </p:nvSpPr>
        <p:spPr>
          <a:xfrm>
            <a:off x="6692399" y="4786378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Groupe 108"/>
          <p:cNvGrpSpPr/>
          <p:nvPr/>
        </p:nvGrpSpPr>
        <p:grpSpPr>
          <a:xfrm>
            <a:off x="2571412" y="485875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10" name="Rectangle 10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e 111"/>
          <p:cNvGrpSpPr/>
          <p:nvPr/>
        </p:nvGrpSpPr>
        <p:grpSpPr>
          <a:xfrm>
            <a:off x="2560700" y="5738228"/>
            <a:ext cx="900000" cy="812091"/>
            <a:chOff x="8311896" y="5669280"/>
            <a:chExt cx="590400" cy="583200"/>
          </a:xfrm>
        </p:grpSpPr>
        <p:sp>
          <p:nvSpPr>
            <p:cNvPr id="113" name="Rectangle 11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200586" y="4761301"/>
            <a:ext cx="304707" cy="1034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6" name="Groupe 115"/>
          <p:cNvGrpSpPr/>
          <p:nvPr/>
        </p:nvGrpSpPr>
        <p:grpSpPr>
          <a:xfrm>
            <a:off x="5136986" y="4824081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17" name="Rectangle 116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ZoneTexte 117"/>
                <p:cNvSpPr txBox="1"/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118" name="ZoneTexte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e 118"/>
          <p:cNvGrpSpPr/>
          <p:nvPr/>
        </p:nvGrpSpPr>
        <p:grpSpPr>
          <a:xfrm>
            <a:off x="5136986" y="5724081"/>
            <a:ext cx="900000" cy="812091"/>
            <a:chOff x="8311896" y="5669280"/>
            <a:chExt cx="590400" cy="583200"/>
          </a:xfrm>
        </p:grpSpPr>
        <p:sp>
          <p:nvSpPr>
            <p:cNvPr id="120" name="Rectangle 119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  <p:grpSp>
        <p:nvGrpSpPr>
          <p:cNvPr id="122" name="Groupe 121"/>
          <p:cNvGrpSpPr/>
          <p:nvPr/>
        </p:nvGrpSpPr>
        <p:grpSpPr>
          <a:xfrm>
            <a:off x="4881894" y="3351776"/>
            <a:ext cx="900000" cy="9000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3" name="Rectangle 122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ZoneTexte 123"/>
                <p:cNvSpPr txBox="1"/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fr-CA" sz="3600" b="1" dirty="0"/>
                </a:p>
              </p:txBody>
            </p:sp>
          </mc:Choice>
          <mc:Fallback xmlns="">
            <p:sp>
              <p:nvSpPr>
                <p:cNvPr id="124" name="ZoneTexte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937" y="5734630"/>
                  <a:ext cx="556704" cy="4188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e 124"/>
          <p:cNvGrpSpPr/>
          <p:nvPr/>
        </p:nvGrpSpPr>
        <p:grpSpPr>
          <a:xfrm>
            <a:off x="4894609" y="1943436"/>
            <a:ext cx="900000" cy="812091"/>
            <a:chOff x="8311896" y="5669280"/>
            <a:chExt cx="590400" cy="583200"/>
          </a:xfrm>
        </p:grpSpPr>
        <p:sp>
          <p:nvSpPr>
            <p:cNvPr id="126" name="Rectangle 125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8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03" grpId="0" animBg="1"/>
      <p:bldP spid="10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4219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Oswald" panose="02000503000000000000" pitchFamily="2" charset="0"/>
              </a:rPr>
              <a:t>...alors qu’on aurait dû entendre!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1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4800" i="1" dirty="0"/>
              <a:t>“Comment les élèves peuvent-ils </a:t>
            </a:r>
            <a:r>
              <a:rPr lang="fr-CA" sz="4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explorer</a:t>
            </a:r>
            <a:r>
              <a:rPr lang="fr-CA" sz="4800" i="1" dirty="0"/>
              <a:t> les mathématiques de leur niveau et </a:t>
            </a:r>
            <a:r>
              <a:rPr lang="fr-CA" sz="4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solidifier</a:t>
            </a:r>
            <a:r>
              <a:rPr lang="fr-CA" sz="4800" i="1" dirty="0"/>
              <a:t> leur sens du nombre par la même occasion!!”</a:t>
            </a:r>
            <a:endParaRPr lang="fr-CA" sz="4800" b="0" dirty="0" smtClean="0">
              <a:effectLst/>
            </a:endParaRPr>
          </a:p>
          <a:p>
            <a:pPr marL="0" indent="0" algn="r">
              <a:buNone/>
            </a:pPr>
            <a:r>
              <a:rPr lang="fr-CA" sz="4800" b="0" dirty="0" smtClean="0">
                <a:effectLst/>
              </a:rPr>
              <a:t/>
            </a:r>
            <a:br>
              <a:rPr lang="fr-CA" sz="4800" b="0" dirty="0" smtClean="0">
                <a:effectLst/>
              </a:rPr>
            </a:br>
            <a:r>
              <a:rPr lang="fr-CA" i="1" dirty="0"/>
              <a:t>Citation future d’un participant </a:t>
            </a:r>
            <a:r>
              <a:rPr lang="fr-CA" i="1" dirty="0" smtClean="0"/>
              <a:t>à la VIA!!</a:t>
            </a:r>
            <a:r>
              <a:rPr lang="fr-CA" sz="4800" dirty="0" smtClean="0"/>
              <a:t/>
            </a:r>
            <a:br>
              <a:rPr lang="fr-CA" sz="4800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92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225552" y="5032436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298704" y="27181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fr-CA" sz="3200" dirty="0" smtClean="0">
                    <a:latin typeface="Oswald" panose="02000503000000000000" pitchFamily="2" charset="0"/>
                  </a:rPr>
                  <a:t>Activité sur les paramètres des fonctions affine 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fr-CA" sz="3200" dirty="0">
                  <a:latin typeface="Oswald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8704" y="271810"/>
                <a:ext cx="10515600" cy="1325563"/>
              </a:xfrm>
              <a:blipFill>
                <a:blip r:embed="rId2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225552" y="1676079"/>
            <a:ext cx="11618976" cy="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304800" y="4887735"/>
            <a:ext cx="900000" cy="10008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8401356" y="5772561"/>
                  <a:ext cx="411480" cy="3766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fr-CA" sz="3600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56" y="5772561"/>
                  <a:ext cx="411480" cy="3766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e 16"/>
          <p:cNvGrpSpPr/>
          <p:nvPr/>
        </p:nvGrpSpPr>
        <p:grpSpPr>
          <a:xfrm>
            <a:off x="286512" y="1496388"/>
            <a:ext cx="900000" cy="1000800"/>
            <a:chOff x="8311896" y="5669280"/>
            <a:chExt cx="590400" cy="583200"/>
          </a:xfrm>
          <a:solidFill>
            <a:srgbClr val="FFFF00"/>
          </a:solidFill>
        </p:grpSpPr>
        <p:sp>
          <p:nvSpPr>
            <p:cNvPr id="19" name="Rectangle 18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8433530" y="5772561"/>
                  <a:ext cx="360415" cy="376639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fr-CA" sz="320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530" y="5772561"/>
                  <a:ext cx="360415" cy="3766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3" name="Picture 5" descr="https://lh4.googleusercontent.com/Ia2KNq9ngqZzwW9vI00_5lPosHd3oiJfKoGM-zfHNEljg9P9K2mSyl2mUtYQJlDekzcAckPKjlA4qzZvkYVJDRgMXPQLeoWK1vavq2b3ECrQXwGNkCXP071BNXUD8YaIRScMZYcLK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59" y="1602492"/>
            <a:ext cx="1108647" cy="1384639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4nJ1v1G7uaBp-o4VEexunua3mypUNcwMivwDAvc29TNBmkcu2-ipn_OoieE1VxHbOW6VXm3Pt3VmvUSMF0_VYNfPZuaCnPmNBONYQipKkYEHtvaFtldA-Zy7UwA5XQctJEFDBelroK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47" y="1602343"/>
            <a:ext cx="1385598" cy="4185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3.googleusercontent.com/NkU4BYBTTATfq8-4zir4wNMSteRgcjE6_mMJhiwcERvA-iBtnTwQKrtiTXFw6VHm0EIphXMajs2FT1eXwCPAiz1dv4W0aVd2LDQQmv5fy2LXKfVsNwgstSiKwt9TP40ukS7VuqQr9Y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987131"/>
            <a:ext cx="995367" cy="175320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dgCi-hALhRMkycUH2W0uUc_1mA32JCBt-3U0UREQKoi6ox4ZxUAxU-8Vh-YQIyyFYUR8PQfkenjedRHZmnKb_VCgdb-EXvLHuvOnYLlCHuSzv7NOzmcXsWcNls4NQxSEsNCM_eGTE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4893106"/>
            <a:ext cx="1006679" cy="18154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lh6.googleusercontent.com/P3mWEtxLDbQ-XboWuxiidjiD6gz6QdQpmcQ9tefYx2RtixkGzmmiFN3bNs0Hi6sC6Ql0bfhVuGprVe7o63MypVWVHkIlYndnVU9n1VIY8b3DG9ifq_8X_ux0IJq_gFBtV0L3jqDYTk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29" y="4887735"/>
            <a:ext cx="1516150" cy="15610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4.googleusercontent.com/6cr_ODLKeAX92ajm66SssmrZwr9pATSHrN45DxFV2lmXo2T1jyhXfk8rJ96gJjjWXpicfw1oOe1dowOrauWgvnQk2l4hHEqaM25XkiZokRU4mD7DS1jA3gCAh_nRsPm0zZ7jEdK8cW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41" y="4942821"/>
            <a:ext cx="1362976" cy="4976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HE5BZAetNuLUo1MlrMkJWQpqIhCcUNA2zakHBJOeov8DdPpqnzDksViBfyzgTJfcYYeY1EBpYLG5Xu6p-qMQOo5HK3K3MnkZKoTWUOW3xGDux7mO1uguIQ_2qw23ZPFfVjE6q2qQeo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11" y="1576875"/>
            <a:ext cx="1046267" cy="172492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375364" y="1572119"/>
            <a:ext cx="900000" cy="812091"/>
            <a:chOff x="8311896" y="5669280"/>
            <a:chExt cx="590400" cy="583200"/>
          </a:xfrm>
        </p:grpSpPr>
        <p:sp>
          <p:nvSpPr>
            <p:cNvPr id="21" name="Rectangle 20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 smtClean="0"/>
                <a:t>2</a:t>
              </a:r>
              <a:endParaRPr lang="fr-CA" sz="3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878231" y="1597373"/>
            <a:ext cx="900000" cy="812091"/>
            <a:chOff x="8311896" y="5669280"/>
            <a:chExt cx="590400" cy="583200"/>
          </a:xfrm>
        </p:grpSpPr>
        <p:sp>
          <p:nvSpPr>
            <p:cNvPr id="24" name="Rectangle 23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0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679332" y="4857550"/>
            <a:ext cx="900000" cy="812091"/>
            <a:chOff x="8311896" y="5669280"/>
            <a:chExt cx="590400" cy="583200"/>
          </a:xfrm>
        </p:grpSpPr>
        <p:sp>
          <p:nvSpPr>
            <p:cNvPr id="28" name="Rectangle 27"/>
            <p:cNvSpPr/>
            <p:nvPr/>
          </p:nvSpPr>
          <p:spPr>
            <a:xfrm>
              <a:off x="8311896" y="5669280"/>
              <a:ext cx="590400" cy="58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8365544" y="5752523"/>
              <a:ext cx="500940" cy="4199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1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" y="374269"/>
            <a:ext cx="5087112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Corde à linge et </a:t>
            </a:r>
            <a:r>
              <a:rPr lang="fr-CA" dirty="0" err="1" smtClean="0">
                <a:latin typeface="Oswald" panose="02000503000000000000" pitchFamily="2" charset="0"/>
              </a:rPr>
              <a:t>Desmos</a:t>
            </a:r>
            <a:endParaRPr lang="fr-CA" dirty="0">
              <a:latin typeface="Oswald" panose="02000503000000000000" pitchFamily="2" charset="0"/>
            </a:endParaRPr>
          </a:p>
        </p:txBody>
      </p:sp>
      <p:pic>
        <p:nvPicPr>
          <p:cNvPr id="3077" name="Picture 5" descr="https://lh6.googleusercontent.com/0vjs3gmOmX84KLvQa3ZUwXvVLDvOesOl251pG8GjxtsFda8r9aOYewPcVJ9wX5BrUptqRzqijGwWPlsT24ihuY2PlEXqSS3uKkfdXBS18mob7czOiSwAQZ_3XUybLEzp4vXUTL8ZSF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200118"/>
            <a:ext cx="5348726" cy="12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SUF1TvVqgZ4HdwRe_Xl746rWM6acX84mHVbaLFc5-A7WfiSo-WZdnfqH8yZ4zGIORc0RHit-R4-WxTiwFtxen2e4FBOS8_yPHBs8jf1pXghOQl-f2CICniKT7U5egpUkVnFVtOv_BF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742214"/>
            <a:ext cx="7182351" cy="11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" y="4690871"/>
            <a:ext cx="7114100" cy="1516839"/>
          </a:xfrm>
          <a:prstGeom prst="rect">
            <a:avLst/>
          </a:prstGeom>
        </p:spPr>
      </p:pic>
      <p:pic>
        <p:nvPicPr>
          <p:cNvPr id="1028" name="Picture 4" descr="Résultats de recherche d'images pour « desmos 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31" y="3173979"/>
            <a:ext cx="4890799" cy="12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s de recherche d'images pour « desmos 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33" y="1050550"/>
            <a:ext cx="2935097" cy="17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839" y="83178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swald" panose="02000503000000000000" pitchFamily="2" charset="0"/>
              </a:rPr>
              <a:t>RESSOURCES</a:t>
            </a:r>
            <a:endParaRPr lang="fr-C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Oswald" panose="02000503000000000000" pitchFamily="2" charset="0"/>
            </a:endParaRPr>
          </a:p>
        </p:txBody>
      </p:sp>
      <p:pic>
        <p:nvPicPr>
          <p:cNvPr id="4109" name="Picture 13" descr="Daniel Luev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7" y="912201"/>
            <a:ext cx="1328928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4899" y="912201"/>
            <a:ext cx="371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" panose="020B0604020202020204" pitchFamily="34" charset="0"/>
              </a:rPr>
              <a:t>Dan </a:t>
            </a:r>
            <a:r>
              <a:rPr lang="fr-CA" dirty="0" err="1">
                <a:solidFill>
                  <a:srgbClr val="FFFFFF"/>
                </a:solidFill>
                <a:latin typeface="Arial" panose="020B0604020202020204" pitchFamily="34" charset="0"/>
              </a:rPr>
              <a:t>Luevanos</a:t>
            </a:r>
            <a:endParaRPr lang="fr-CA" dirty="0"/>
          </a:p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8074899" y="1235366"/>
            <a:ext cx="3821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FFD966"/>
                </a:solidFill>
                <a:latin typeface="Arial" panose="020B0604020202020204" pitchFamily="34" charset="0"/>
                <a:hlinkClick r:id="rId3"/>
              </a:rPr>
              <a:t>mathrockstarsblog.wordpress.com</a:t>
            </a:r>
            <a:endParaRPr lang="fr-CA" dirty="0"/>
          </a:p>
          <a:p>
            <a:r>
              <a:rPr lang="fr-CA" dirty="0"/>
              <a:t/>
            </a:r>
            <a:br>
              <a:rPr lang="fr-CA" dirty="0"/>
            </a:br>
            <a:r>
              <a:rPr lang="fr-CA" dirty="0"/>
              <a:t> </a:t>
            </a:r>
            <a:r>
              <a:rPr lang="fr-CA" dirty="0" smtClean="0"/>
              <a:t>         </a:t>
            </a:r>
            <a:r>
              <a:rPr lang="fr-CA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fr-CA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danluevanos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pic>
        <p:nvPicPr>
          <p:cNvPr id="21" name="Picture 15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35" y="1611129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lh3.googleusercontent.com/ZGkYBcEyaNUwekPY6URQNl1V0DbxeaVojp6cazUdA4Jkoth2jfF0EJLR5BF4dV6pQStRZ4IyekjAessg2M1GqBh0A_2v-3BSE1-ygZJgILL184KFRDuYxdNzg4rgsEf2k4Dkz9su5n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7" y="2518497"/>
            <a:ext cx="1344041" cy="1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90012" y="2445879"/>
            <a:ext cx="268684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" panose="020B0604020202020204" pitchFamily="34" charset="0"/>
              </a:rPr>
              <a:t>Andrew </a:t>
            </a:r>
            <a:r>
              <a:rPr lang="fr-CA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Stadel</a:t>
            </a:r>
            <a:endParaRPr lang="fr-CA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fr-CA" sz="3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fr-CA" dirty="0">
                <a:hlinkClick r:id="rId7"/>
              </a:rPr>
              <a:t>www.estimation180.com</a:t>
            </a:r>
            <a:endParaRPr lang="fr-CA" dirty="0"/>
          </a:p>
          <a:p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         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@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mr_stadel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25" name="Picture 15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35" y="3190517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s://lh4.googleusercontent.com/igCetFq1O7uXfLchZzH7OLwOnP9TI-rRNkKLtUb5dKwnpB9RoReQxkdi7ctLU-YviwIsUmVqMTWTatxJrxQwadLSFmia-kOyunzw2FzbsjogpHEitN2loQOs8SHtS-YkbQHisM3N0u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7" y="4149360"/>
            <a:ext cx="1344041" cy="1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74899" y="4113674"/>
            <a:ext cx="199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" panose="020B0604020202020204" pitchFamily="34" charset="0"/>
              </a:rPr>
              <a:t>Chris Shore</a:t>
            </a:r>
            <a:endParaRPr lang="fr-CA" dirty="0"/>
          </a:p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8090012" y="4433329"/>
            <a:ext cx="2845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>
                <a:hlinkClick r:id="rId10"/>
              </a:rPr>
              <a:t>www.clotheslinemath.com</a:t>
            </a:r>
            <a:endParaRPr lang="fr-CA" dirty="0"/>
          </a:p>
        </p:txBody>
      </p:sp>
      <p:pic>
        <p:nvPicPr>
          <p:cNvPr id="30" name="Picture 15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91" y="4832497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96575" y="495868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FFD966"/>
                </a:solidFill>
                <a:latin typeface="Arial" panose="020B0604020202020204" pitchFamily="34" charset="0"/>
                <a:hlinkClick r:id="rId11"/>
              </a:rPr>
              <a:t>@</a:t>
            </a:r>
            <a:r>
              <a:rPr lang="fr-CA" dirty="0" err="1">
                <a:solidFill>
                  <a:srgbClr val="FFD966"/>
                </a:solidFill>
                <a:latin typeface="Arial" panose="020B0604020202020204" pitchFamily="34" charset="0"/>
                <a:hlinkClick r:id="rId11"/>
              </a:rPr>
              <a:t>MathProjects</a:t>
            </a:r>
            <a:endParaRPr lang="fr-CA" dirty="0"/>
          </a:p>
        </p:txBody>
      </p:sp>
      <p:sp>
        <p:nvSpPr>
          <p:cNvPr id="13" name="AutoShape 21" descr="https://static.wixstatic.com/media/5904cf_604e9ca15a7741a0ac5c0d5b009a3b23~mv2_d_2016_1512_s_2.jpg/v1/crop/x_0,y_316,w_2016,h_981/fill/w_590,h_282,al_c,q_80,usm_0.66_1.00_0.01/5904cf_604e9ca15a7741a0ac5c0d5b009a3b23~mv2_d_2016_1512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4212596" cy="42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860" y="1379130"/>
            <a:ext cx="4346679" cy="20775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35871" y="369957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cordealingemathematique.com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9439" y="6043716"/>
            <a:ext cx="210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FFD966"/>
                </a:solidFill>
                <a:latin typeface="Arial" panose="020B0604020202020204" pitchFamily="34" charset="0"/>
                <a:hlinkClick r:id="rId14"/>
              </a:rPr>
              <a:t>#</a:t>
            </a:r>
            <a:r>
              <a:rPr lang="fr-CA" dirty="0" err="1" smtClean="0">
                <a:solidFill>
                  <a:srgbClr val="FFD966"/>
                </a:solidFill>
                <a:latin typeface="Arial" panose="020B0604020202020204" pitchFamily="34" charset="0"/>
                <a:hlinkClick r:id="rId14"/>
              </a:rPr>
              <a:t>clotheslinemath</a:t>
            </a:r>
            <a:endParaRPr lang="fr-CA" dirty="0"/>
          </a:p>
        </p:txBody>
      </p:sp>
      <p:pic>
        <p:nvPicPr>
          <p:cNvPr id="37" name="Picture 15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39" y="5885062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" descr="Image associé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0" y="3640654"/>
            <a:ext cx="469260" cy="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Résultats de recherche d'images pour « dossier drive »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0" y="5700628"/>
            <a:ext cx="1055507" cy="10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s://static.wixstatic.com/media/5904cf_31cb7fa1e98e486999f576edc6b78378~mv2.png/v1/fill/w_494,h_134,al_c,usm_0.66_1.00_0.01/5904cf_31cb7fa1e98e486999f576edc6b78378~mv2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0" y="4358737"/>
            <a:ext cx="4705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39958" y="390020"/>
            <a:ext cx="11872538" cy="3831694"/>
            <a:chOff x="139958" y="1212980"/>
            <a:chExt cx="11872538" cy="3831694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139959" y="2435291"/>
              <a:ext cx="118312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139958" y="1440025"/>
              <a:ext cx="118312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657" y="1212980"/>
              <a:ext cx="11243958" cy="3831694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181279" y="3427446"/>
              <a:ext cx="118312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181278" y="4416491"/>
              <a:ext cx="118312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Sous-titre 2"/>
          <p:cNvSpPr txBox="1">
            <a:spLocks/>
          </p:cNvSpPr>
          <p:nvPr/>
        </p:nvSpPr>
        <p:spPr>
          <a:xfrm>
            <a:off x="576657" y="3951831"/>
            <a:ext cx="3071799" cy="209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 smtClean="0">
                <a:latin typeface="Oswald" panose="02000503000000000000" pitchFamily="2" charset="0"/>
              </a:rPr>
              <a:t>Frédéric Ouellet</a:t>
            </a:r>
          </a:p>
          <a:p>
            <a:pPr marL="0" indent="0">
              <a:buNone/>
            </a:pPr>
            <a:endParaRPr lang="fr-CA" sz="1600" dirty="0" smtClean="0"/>
          </a:p>
          <a:p>
            <a:endParaRPr lang="fr-CA" sz="1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59156" y="4386745"/>
            <a:ext cx="6642541" cy="2341609"/>
            <a:chOff x="659156" y="4386745"/>
            <a:chExt cx="6642541" cy="2341609"/>
          </a:xfrm>
        </p:grpSpPr>
        <p:sp>
          <p:nvSpPr>
            <p:cNvPr id="14" name="Rectangle 13"/>
            <p:cNvSpPr/>
            <p:nvPr/>
          </p:nvSpPr>
          <p:spPr>
            <a:xfrm>
              <a:off x="1205697" y="4404641"/>
              <a:ext cx="6096000" cy="23237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fr-CA" sz="300" u="sng" dirty="0" smtClean="0">
                <a:latin typeface="Arial Narrow" panose="020B0606020202030204" pitchFamily="34" charset="0"/>
                <a:hlinkClick r:id="rId3"/>
              </a:endParaRPr>
            </a:p>
            <a:p>
              <a:r>
                <a:rPr lang="fr-CA" u="sng" dirty="0" smtClean="0">
                  <a:latin typeface="Arial Narrow" panose="020B0606020202030204" pitchFamily="34" charset="0"/>
                  <a:hlinkClick r:id="rId3"/>
                </a:rPr>
                <a:t>fredouellet.com</a:t>
              </a:r>
              <a:endParaRPr lang="fr-CA" u="sng" dirty="0" smtClean="0">
                <a:latin typeface="Arial Narrow" panose="020B0606020202030204" pitchFamily="34" charset="0"/>
              </a:endParaRPr>
            </a:p>
            <a:p>
              <a:endParaRPr lang="fr-CA" sz="1700" b="0" u="sng" dirty="0" smtClean="0">
                <a:effectLst/>
                <a:latin typeface="Arial Narrow" panose="020B0606020202030204" pitchFamily="34" charset="0"/>
              </a:endParaRPr>
            </a:p>
            <a:p>
              <a:r>
                <a:rPr lang="fr-CA" u="sng" dirty="0" smtClean="0">
                  <a:solidFill>
                    <a:srgbClr val="FFD966"/>
                  </a:solidFill>
                  <a:latin typeface="Arial Narrow" panose="020B0606020202030204" pitchFamily="34" charset="0"/>
                  <a:hlinkClick r:id="rId4"/>
                </a:rPr>
                <a:t>ouelletf@cskamloup.qc.ca</a:t>
              </a:r>
              <a:endParaRPr lang="fr-CA" b="0" u="sng" dirty="0" smtClean="0">
                <a:effectLst/>
                <a:latin typeface="Arial Narrow" panose="020B0606020202030204" pitchFamily="34" charset="0"/>
              </a:endParaRPr>
            </a:p>
            <a:p>
              <a:endParaRPr lang="fr-CA" sz="1700" u="sng" dirty="0" smtClean="0">
                <a:latin typeface="Arial Narrow" panose="020B0606020202030204" pitchFamily="34" charset="0"/>
              </a:endParaRPr>
            </a:p>
            <a:p>
              <a:r>
                <a:rPr lang="fr-CA" dirty="0" smtClean="0">
                  <a:latin typeface="Arial Narrow" panose="020B0606020202030204" pitchFamily="34" charset="0"/>
                  <a:hlinkClick r:id="rId5"/>
                </a:rPr>
                <a:t>@fredouellet0</a:t>
              </a:r>
              <a:endParaRPr lang="fr-CA" b="0" dirty="0" smtClean="0">
                <a:effectLst/>
                <a:latin typeface="Arial Narrow" panose="020B0606020202030204" pitchFamily="34" charset="0"/>
              </a:endParaRPr>
            </a:p>
            <a:p>
              <a:r>
                <a:rPr lang="fr-CA" sz="1600" dirty="0" smtClean="0"/>
                <a:t/>
              </a:r>
              <a:br>
                <a:rPr lang="fr-CA" sz="1600" dirty="0" smtClean="0"/>
              </a:br>
              <a:r>
                <a:rPr lang="fr-CA" dirty="0" smtClean="0"/>
                <a:t/>
              </a:r>
              <a:br>
                <a:rPr lang="fr-CA" dirty="0" smtClean="0"/>
              </a:br>
              <a:endParaRPr lang="fr-CA" dirty="0"/>
            </a:p>
          </p:txBody>
        </p:sp>
        <p:pic>
          <p:nvPicPr>
            <p:cNvPr id="15" name="Picture 11" descr="Résultats de recherche d'images pour « courriel logo »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56" y="4923133"/>
              <a:ext cx="470485" cy="47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Image associé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81" y="4386745"/>
              <a:ext cx="469260" cy="47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484632" y="3951830"/>
            <a:ext cx="3282696" cy="2202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Picture 15" descr="Image associ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8" y="5416505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24" y="4058853"/>
            <a:ext cx="3075895" cy="2306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5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Oswald" panose="02000503000000000000" pitchFamily="2" charset="0"/>
              </a:rPr>
              <a:t>Objectifs de la VIA</a:t>
            </a:r>
            <a:endParaRPr lang="fr-CA" dirty="0">
              <a:latin typeface="Oswald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CA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POURQUOI</a:t>
            </a:r>
            <a:r>
              <a:rPr lang="fr-CA" sz="3500" dirty="0"/>
              <a:t> utiliser une corde à linge comme droite numérique peut devenir un outil pédagogique efficace?</a:t>
            </a:r>
          </a:p>
          <a:p>
            <a:pPr marL="0" indent="0" fontAlgn="base">
              <a:buNone/>
            </a:pPr>
            <a:r>
              <a:rPr lang="fr-CA" sz="3500" b="0" dirty="0" smtClean="0">
                <a:effectLst/>
              </a:rPr>
              <a:t/>
            </a:r>
            <a:br>
              <a:rPr lang="fr-CA" sz="3500" b="0" dirty="0" smtClean="0">
                <a:effectLst/>
              </a:rPr>
            </a:br>
            <a:r>
              <a:rPr lang="fr-CA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COMMENT</a:t>
            </a:r>
            <a:r>
              <a:rPr lang="fr-CA" sz="3500" dirty="0"/>
              <a:t> utiliser </a:t>
            </a:r>
            <a:r>
              <a:rPr lang="fr-CA" sz="3500" dirty="0" smtClean="0"/>
              <a:t>la </a:t>
            </a:r>
            <a:r>
              <a:rPr lang="fr-CA" sz="3500" dirty="0"/>
              <a:t>corde à </a:t>
            </a:r>
            <a:r>
              <a:rPr lang="fr-CA" sz="3500" dirty="0" smtClean="0"/>
              <a:t>linge mathématique </a:t>
            </a:r>
            <a:r>
              <a:rPr lang="fr-CA" sz="3500" dirty="0"/>
              <a:t>dans ma classe?</a:t>
            </a:r>
          </a:p>
          <a:p>
            <a:pPr marL="0" indent="0" fontAlgn="base">
              <a:buNone/>
            </a:pPr>
            <a:r>
              <a:rPr lang="fr-CA" sz="3500" b="0" dirty="0" smtClean="0">
                <a:effectLst/>
              </a:rPr>
              <a:t/>
            </a:r>
            <a:br>
              <a:rPr lang="fr-CA" sz="3500" b="0" dirty="0" smtClean="0">
                <a:effectLst/>
              </a:rPr>
            </a:br>
            <a:r>
              <a:rPr lang="fr-CA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QUELLES</a:t>
            </a:r>
            <a:r>
              <a:rPr lang="fr-CA" sz="3500" dirty="0"/>
              <a:t> sont les ressources disponibles?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83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4518"/>
            <a:ext cx="1051560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fr-C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swald" panose="02000503000000000000" pitchFamily="2" charset="0"/>
              </a:rPr>
              <a:t>POURQUOI</a:t>
            </a:r>
            <a:r>
              <a:rPr lang="fr-CA" dirty="0" smtClean="0">
                <a:latin typeface="Oswald" panose="02000503000000000000" pitchFamily="2" charset="0"/>
              </a:rPr>
              <a:t> </a:t>
            </a:r>
            <a:r>
              <a:rPr lang="fr-CA" dirty="0">
                <a:latin typeface="Oswald" panose="02000503000000000000" pitchFamily="2" charset="0"/>
              </a:rPr>
              <a:t>utiliser une corde à linge comme droite numérique peut devenir un outil pédagogique efficace?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48909"/>
            <a:ext cx="10515600" cy="236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 smtClean="0"/>
              <a:t>“S’ils </a:t>
            </a:r>
            <a:r>
              <a:rPr lang="fr-CA" sz="3200" dirty="0"/>
              <a:t>oublient la procédure ou une partie de celle-ci, les élèves ayant le sens du nombre peuvent raisonnablement s'orienter vers une solution. </a:t>
            </a:r>
            <a:r>
              <a:rPr lang="fr-CA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Ils voient les chiffres comme des outils, pas des obstacles.</a:t>
            </a:r>
            <a:r>
              <a:rPr lang="fr-CA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CA" sz="3200" dirty="0"/>
              <a:t>Ils sont curieux au sujet des chiffres et sont à l'aise avec eux. </a:t>
            </a:r>
            <a:r>
              <a:rPr lang="fr-CA" sz="3200" dirty="0" smtClean="0"/>
              <a:t>"</a:t>
            </a:r>
            <a:endParaRPr lang="fr-CA" sz="3200" b="0" dirty="0" smtClean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5048" y="4463012"/>
            <a:ext cx="29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2800" dirty="0" smtClean="0"/>
              <a:t>— Marilyn Burns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024110"/>
            <a:ext cx="517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“About </a:t>
            </a:r>
            <a:r>
              <a:rPr lang="fr-CA" dirty="0" err="1" smtClean="0"/>
              <a:t>Teaching</a:t>
            </a:r>
            <a:r>
              <a:rPr lang="fr-CA" dirty="0" smtClean="0"/>
              <a:t> </a:t>
            </a:r>
            <a:r>
              <a:rPr lang="fr-CA" dirty="0" err="1" smtClean="0"/>
              <a:t>Mathematics</a:t>
            </a:r>
            <a:r>
              <a:rPr lang="fr-CA" dirty="0" smtClean="0"/>
              <a:t>: A K-8 Resource,” 2007</a:t>
            </a:r>
            <a:endParaRPr lang="fr-CA" dirty="0"/>
          </a:p>
        </p:txBody>
      </p:sp>
      <p:pic>
        <p:nvPicPr>
          <p:cNvPr id="2050" name="Picture 2" descr="https://lh4.googleusercontent.com/-j70bHI70Lt0v0AkSa12Gut7e4r3K_S1tuKiLPb0mczl8UuDoRFc38xl2wST3i3dgPg8EYqVZw3L7RR85hvd3RsuP2HRWvYYg3HcgrfuB1k7WozOVN4SjusQv9eYPfw0bVL5PUyKq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88" y="5087696"/>
            <a:ext cx="5033518" cy="14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swald" panose="02000503000000000000" pitchFamily="2" charset="0"/>
              </a:rPr>
              <a:t>COMMENT</a:t>
            </a:r>
            <a:r>
              <a:rPr lang="fr-CA" dirty="0">
                <a:latin typeface="Oswald" panose="02000503000000000000" pitchFamily="2" charset="0"/>
              </a:rPr>
              <a:t> utiliser une corde à linge dans ma classe?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76310"/>
            <a:ext cx="10515600" cy="3811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/>
              <a:t>Corde à linge </a:t>
            </a:r>
            <a:r>
              <a:rPr lang="fr-CA" b="1" dirty="0" smtClean="0"/>
              <a:t>simple</a:t>
            </a:r>
          </a:p>
          <a:p>
            <a:pPr marL="0" indent="0">
              <a:buNone/>
            </a:pPr>
            <a:endParaRPr lang="fr-CA" b="1" dirty="0">
              <a:effectLst/>
            </a:endParaRPr>
          </a:p>
          <a:p>
            <a:pPr marL="0" indent="0">
              <a:buNone/>
            </a:pPr>
            <a:endParaRPr lang="fr-CA" b="0" dirty="0" smtClean="0">
              <a:effectLst/>
            </a:endParaRPr>
          </a:p>
          <a:p>
            <a:pPr marL="0" indent="0">
              <a:buNone/>
            </a:pPr>
            <a:r>
              <a:rPr lang="fr-CA" b="1" dirty="0"/>
              <a:t>Corde à linge </a:t>
            </a:r>
            <a:r>
              <a:rPr lang="fr-CA" b="1" dirty="0" smtClean="0"/>
              <a:t>double</a:t>
            </a:r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r>
              <a:rPr lang="fr-CA" b="1" dirty="0" smtClean="0"/>
              <a:t>Corde à linge triple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40436" y="2478024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40436" y="3685984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9852" y="6553200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39852" y="6030468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9852" y="5487352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0436" y="4219956"/>
            <a:ext cx="11311128" cy="18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Oswald" panose="02000503000000000000" pitchFamily="2" charset="0"/>
              </a:rPr>
              <a:t>Au commencement, il y a </a:t>
            </a:r>
            <a:r>
              <a:rPr lang="fr-CA" dirty="0" smtClean="0">
                <a:latin typeface="Oswald" panose="02000503000000000000" pitchFamily="2" charset="0"/>
              </a:rPr>
              <a:t>...</a:t>
            </a:r>
            <a:endParaRPr lang="fr-CA" dirty="0">
              <a:latin typeface="Oswald" panose="02000503000000000000" pitchFamily="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25552" y="2090928"/>
            <a:ext cx="11618976" cy="1197865"/>
            <a:chOff x="225552" y="2090928"/>
            <a:chExt cx="11618976" cy="1197865"/>
          </a:xfrm>
        </p:grpSpPr>
        <p:grpSp>
          <p:nvGrpSpPr>
            <p:cNvPr id="7" name="Groupe 6"/>
            <p:cNvGrpSpPr/>
            <p:nvPr/>
          </p:nvGrpSpPr>
          <p:grpSpPr>
            <a:xfrm>
              <a:off x="225552" y="2090928"/>
              <a:ext cx="5809488" cy="1197864"/>
              <a:chOff x="225552" y="2090928"/>
              <a:chExt cx="5809488" cy="1197864"/>
            </a:xfrm>
          </p:grpSpPr>
          <p:sp>
            <p:nvSpPr>
              <p:cNvPr id="5" name="Flèche droite 4"/>
              <p:cNvSpPr/>
              <p:nvPr/>
            </p:nvSpPr>
            <p:spPr>
              <a:xfrm rot="10800000">
                <a:off x="225552" y="2090928"/>
                <a:ext cx="5809488" cy="1197864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2011680" y="2459027"/>
                <a:ext cx="2551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 smtClean="0">
                    <a:solidFill>
                      <a:schemeClr val="bg1"/>
                    </a:solidFill>
                  </a:rPr>
                  <a:t>Nombres négatifs</a:t>
                </a:r>
                <a:endParaRPr lang="fr-CA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6035040" y="2090929"/>
              <a:ext cx="5809488" cy="1197864"/>
              <a:chOff x="6035040" y="2090929"/>
              <a:chExt cx="5809488" cy="1197864"/>
            </a:xfrm>
          </p:grpSpPr>
          <p:sp>
            <p:nvSpPr>
              <p:cNvPr id="4" name="Flèche droite 3"/>
              <p:cNvSpPr/>
              <p:nvPr/>
            </p:nvSpPr>
            <p:spPr>
              <a:xfrm>
                <a:off x="6035040" y="2090929"/>
                <a:ext cx="5809488" cy="1197864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7507224" y="2449174"/>
                <a:ext cx="2551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 smtClean="0">
                    <a:solidFill>
                      <a:schemeClr val="bg1"/>
                    </a:solidFill>
                  </a:rPr>
                  <a:t>Nombres positifs</a:t>
                </a:r>
                <a:endParaRPr lang="fr-CA" sz="24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837959"/>
            <a:ext cx="121253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sur les fractions</a:t>
            </a:r>
            <a:endParaRPr lang="fr-CA" dirty="0">
              <a:latin typeface="Oswald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032900" y="514744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0" y="5147445"/>
                <a:ext cx="576000" cy="61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423400" y="514744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00" y="5147445"/>
                <a:ext cx="576000" cy="61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813900" y="5165106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00" y="5165106"/>
                <a:ext cx="576000" cy="61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912660" y="4104077"/>
            <a:ext cx="7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smtClean="0"/>
              <a:t>Consignes</a:t>
            </a:r>
          </a:p>
          <a:p>
            <a:endParaRPr lang="fr-CA" u="sng" dirty="0" smtClean="0"/>
          </a:p>
          <a:p>
            <a:r>
              <a:rPr lang="fr-CA" dirty="0" smtClean="0"/>
              <a:t>Placez les cartes suivantes sur la corde à linge mathématique.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73507"/>
            <a:ext cx="1219238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507"/>
            <a:ext cx="12192381" cy="1047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Oswald" panose="02000503000000000000" pitchFamily="2" charset="0"/>
              </a:rPr>
              <a:t>Activité sur les fractions</a:t>
            </a:r>
            <a:endParaRPr lang="fr-CA" dirty="0">
              <a:latin typeface="Oswald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32900" y="514744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0" y="5147445"/>
                <a:ext cx="576000" cy="61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423400" y="5147445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00" y="5147445"/>
                <a:ext cx="576000" cy="61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813900" y="5165106"/>
                <a:ext cx="576000" cy="61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CA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00" y="5165106"/>
                <a:ext cx="576000" cy="61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736840" y="4807114"/>
            <a:ext cx="544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 smtClean="0">
                <a:latin typeface="Oswald" panose="02000503000000000000" pitchFamily="2" charset="0"/>
              </a:rPr>
              <a:t>On peut s’attendre à voir ceci!</a:t>
            </a:r>
            <a:endParaRPr lang="fr-CA" sz="3600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8594 -0.372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7434 -0.37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963 -0.3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1402</Words>
  <Application>Microsoft Office PowerPoint</Application>
  <PresentationFormat>Grand écran</PresentationFormat>
  <Paragraphs>383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Cambria Math</vt:lpstr>
      <vt:lpstr>Oswald</vt:lpstr>
      <vt:lpstr>Thème Office</vt:lpstr>
      <vt:lpstr>La corde à linge mathématique 14 décembre 2017</vt:lpstr>
      <vt:lpstr>Déjà entendu…</vt:lpstr>
      <vt:lpstr>...alors qu’on aurait dû entendre!</vt:lpstr>
      <vt:lpstr>Objectifs de la VIA</vt:lpstr>
      <vt:lpstr>POURQUOI utiliser une corde à linge comme droite numérique peut devenir un outil pédagogique efficace?</vt:lpstr>
      <vt:lpstr>COMMENT utiliser une corde à linge dans ma classe?</vt:lpstr>
      <vt:lpstr>Au commencement, il y a ...</vt:lpstr>
      <vt:lpstr>Activité sur les fractions</vt:lpstr>
      <vt:lpstr>Activité sur les fractions</vt:lpstr>
      <vt:lpstr>Activité sur les fractions</vt:lpstr>
      <vt:lpstr>Activité d’introduction à la corde à linge mathématique</vt:lpstr>
      <vt:lpstr>Activité d’introduction à la corde à linge mathématique</vt:lpstr>
      <vt:lpstr>D’autres idées en arithmétique</vt:lpstr>
      <vt:lpstr>Activité d’introduction à la corde à linge mathématique</vt:lpstr>
      <vt:lpstr>Activité d’introduction à la corde à linge mathématique</vt:lpstr>
      <vt:lpstr>Activité #1 sur la résolution algébrique</vt:lpstr>
      <vt:lpstr>Activité #1 sur la résolution algébrique</vt:lpstr>
      <vt:lpstr>Activité #2 sur la résolution algébrique</vt:lpstr>
      <vt:lpstr>Activité #2 sur la résolution algébrique</vt:lpstr>
      <vt:lpstr>Activité #3 sur la résolution algébrique</vt:lpstr>
      <vt:lpstr>Activité #4 sur la résolution algébrique</vt:lpstr>
      <vt:lpstr>Activité #5 sur la résolution algébrique</vt:lpstr>
      <vt:lpstr>Activité #6 sur la résolution algébrique</vt:lpstr>
      <vt:lpstr>Activité #7 sur la résolution algébrique</vt:lpstr>
      <vt:lpstr>Activité #8 sur la résolution algébrique</vt:lpstr>
      <vt:lpstr>Activité #9 sur la résolution algébrique</vt:lpstr>
      <vt:lpstr>Activité #1 sur la résolution d’un système d’équations</vt:lpstr>
      <vt:lpstr>Activité #1 sur la résolution d’un système d’équations</vt:lpstr>
      <vt:lpstr>Activité #2 sur la résolution d’un système d’équations</vt:lpstr>
      <vt:lpstr>Activité sur les paramètres des fonctions affine f(x)=ax+b</vt:lpstr>
      <vt:lpstr>Corde à linge et Desmos</vt:lpstr>
      <vt:lpstr>RESSOURCES</vt:lpstr>
      <vt:lpstr>Présentation PowerPoint</vt:lpstr>
    </vt:vector>
  </TitlesOfParts>
  <Company>Commission Scolaire de Kamouraska Riviere-du-Loup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corde à linge mathématique</dc:title>
  <dc:creator>Ouellet Frédéric</dc:creator>
  <cp:lastModifiedBy>Ouellet Frédéric</cp:lastModifiedBy>
  <cp:revision>93</cp:revision>
  <dcterms:created xsi:type="dcterms:W3CDTF">2017-11-28T16:13:53Z</dcterms:created>
  <dcterms:modified xsi:type="dcterms:W3CDTF">2017-12-13T21:05:08Z</dcterms:modified>
</cp:coreProperties>
</file>